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showGuides="1">
      <p:cViewPr>
        <p:scale>
          <a:sx n="100" d="100"/>
          <a:sy n="100" d="100"/>
        </p:scale>
        <p:origin x="672" y="84"/>
      </p:cViewPr>
      <p:guideLst>
        <p:guide orient="horz" pos="1848"/>
        <p:guide pos="288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3</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smtClean="0"/>
              <a:t>Chapter 3</a:t>
            </a:r>
            <a:br>
              <a:rPr lang="en-US" dirty="0" smtClean="0"/>
            </a:br>
            <a:r>
              <a:rPr lang="en-US" dirty="0">
                <a:latin typeface="Times New Roman" charset="0"/>
                <a:cs typeface="Times New Roman" charset="0"/>
              </a:rPr>
              <a:t>Kinematics in Two Dimensions; Vectors</a:t>
            </a:r>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11" name="Picture Placeholder 10" descr="03_ChOpener1.jpg"/>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6458" r="-16458" b="3286"/>
          <a:stretch/>
        </p:blipFill>
        <p:spPr>
          <a:xfrm>
            <a:off x="624760" y="2443163"/>
            <a:ext cx="7910355" cy="3957637"/>
          </a:xfrm>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3-3 Subtraction of Vectors, and Multiplication of a Vector by a Scalar</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 vector V can be multiplied by a scalar </a:t>
            </a:r>
            <a:r>
              <a:rPr lang="en-US" i="1" dirty="0">
                <a:latin typeface="Times New Roman" charset="0"/>
                <a:cs typeface="Times New Roman" charset="0"/>
              </a:rPr>
              <a:t>c</a:t>
            </a:r>
            <a:r>
              <a:rPr lang="en-US" dirty="0">
                <a:latin typeface="Times New Roman" charset="0"/>
                <a:cs typeface="Times New Roman" charset="0"/>
              </a:rPr>
              <a:t>; the result is a vector </a:t>
            </a:r>
            <a:r>
              <a:rPr lang="en-US" i="1" dirty="0" err="1">
                <a:latin typeface="Times New Roman" charset="0"/>
                <a:cs typeface="Times New Roman" charset="0"/>
              </a:rPr>
              <a:t>c</a:t>
            </a:r>
            <a:r>
              <a:rPr lang="en-US" dirty="0" err="1">
                <a:latin typeface="Times New Roman" charset="0"/>
                <a:cs typeface="Times New Roman" charset="0"/>
              </a:rPr>
              <a:t>V</a:t>
            </a:r>
            <a:r>
              <a:rPr lang="en-US" dirty="0">
                <a:latin typeface="Times New Roman" charset="0"/>
                <a:cs typeface="Times New Roman" charset="0"/>
              </a:rPr>
              <a:t> that has the same direction but a magnitude </a:t>
            </a:r>
            <a:r>
              <a:rPr lang="en-US" i="1" dirty="0" err="1">
                <a:latin typeface="Times New Roman" charset="0"/>
                <a:cs typeface="Times New Roman" charset="0"/>
              </a:rPr>
              <a:t>cV</a:t>
            </a:r>
            <a:r>
              <a:rPr lang="en-US" dirty="0" err="1">
                <a:latin typeface="Times New Roman" charset="0"/>
                <a:cs typeface="Times New Roman" charset="0"/>
              </a:rPr>
              <a:t>.</a:t>
            </a:r>
            <a:r>
              <a:rPr lang="en-US" dirty="0">
                <a:latin typeface="Times New Roman" charset="0"/>
                <a:cs typeface="Times New Roman" charset="0"/>
              </a:rPr>
              <a:t> If </a:t>
            </a:r>
            <a:r>
              <a:rPr lang="en-US" i="1" dirty="0">
                <a:latin typeface="Times New Roman" charset="0"/>
                <a:cs typeface="Times New Roman" charset="0"/>
              </a:rPr>
              <a:t>c</a:t>
            </a:r>
            <a:r>
              <a:rPr lang="en-US" dirty="0">
                <a:latin typeface="Times New Roman" charset="0"/>
                <a:cs typeface="Times New Roman" charset="0"/>
              </a:rPr>
              <a:t> is negative, the resultant vector points in the opposite direction.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09_Figure.jpg"/>
          <p:cNvPicPr>
            <a:picLocks noChangeAspect="1"/>
          </p:cNvPicPr>
          <p:nvPr/>
        </p:nvPicPr>
        <p:blipFill rotWithShape="1">
          <a:blip r:embed="rId2">
            <a:extLst>
              <a:ext uri="{28A0092B-C50C-407E-A947-70E740481C1C}">
                <a14:useLocalDpi xmlns:a14="http://schemas.microsoft.com/office/drawing/2010/main" val="0"/>
              </a:ext>
            </a:extLst>
          </a:blip>
          <a:srcRect b="8306"/>
          <a:stretch/>
        </p:blipFill>
        <p:spPr>
          <a:xfrm>
            <a:off x="2476818" y="3911600"/>
            <a:ext cx="4206240" cy="1727200"/>
          </a:xfrm>
          <a:prstGeom prst="rect">
            <a:avLst/>
          </a:prstGeom>
        </p:spPr>
      </p:pic>
    </p:spTree>
    <p:extLst>
      <p:ext uri="{BB962C8B-B14F-4D97-AF65-F5344CB8AC3E}">
        <p14:creationId xmlns:p14="http://schemas.microsoft.com/office/powerpoint/2010/main" val="328183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3-4 Adding Vectors by Components</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Any vector can be expressed as the sum of two other vectors, which are called its components. Usually the other vectors are chosen so </a:t>
            </a:r>
            <a:r>
              <a:rPr lang="en-US" dirty="0" smtClean="0">
                <a:latin typeface="Times New Roman" charset="0"/>
                <a:cs typeface="Times New Roman" charset="0"/>
              </a:rPr>
              <a:t>they </a:t>
            </a:r>
            <a:r>
              <a:rPr lang="en-US" dirty="0">
                <a:latin typeface="Times New Roman" charset="0"/>
                <a:cs typeface="Times New Roman" charset="0"/>
              </a:rPr>
              <a:t>are perpendicular to each other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10_Figure.jpg"/>
          <p:cNvPicPr>
            <a:picLocks noChangeAspect="1"/>
          </p:cNvPicPr>
          <p:nvPr/>
        </p:nvPicPr>
        <p:blipFill rotWithShape="1">
          <a:blip r:embed="rId2">
            <a:extLst>
              <a:ext uri="{28A0092B-C50C-407E-A947-70E740481C1C}">
                <a14:useLocalDpi xmlns:a14="http://schemas.microsoft.com/office/drawing/2010/main" val="0"/>
              </a:ext>
            </a:extLst>
          </a:blip>
          <a:srcRect b="5662"/>
          <a:stretch/>
        </p:blipFill>
        <p:spPr>
          <a:xfrm>
            <a:off x="306642" y="3452812"/>
            <a:ext cx="8546592" cy="3001963"/>
          </a:xfrm>
          <a:prstGeom prst="rect">
            <a:avLst/>
          </a:prstGeom>
        </p:spPr>
      </p:pic>
    </p:spTree>
    <p:extLst>
      <p:ext uri="{BB962C8B-B14F-4D97-AF65-F5344CB8AC3E}">
        <p14:creationId xmlns:p14="http://schemas.microsoft.com/office/powerpoint/2010/main" val="67457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3-4 Adding Vectors by Components</a:t>
            </a:r>
            <a:endParaRPr lang="en-US" dirty="0"/>
          </a:p>
        </p:txBody>
      </p:sp>
      <p:sp>
        <p:nvSpPr>
          <p:cNvPr id="3" name="Content Placeholder 2"/>
          <p:cNvSpPr>
            <a:spLocks noGrp="1"/>
          </p:cNvSpPr>
          <p:nvPr>
            <p:ph idx="1"/>
          </p:nvPr>
        </p:nvSpPr>
        <p:spPr>
          <a:xfrm>
            <a:off x="457200" y="1600200"/>
            <a:ext cx="3733800" cy="4525963"/>
          </a:xfrm>
        </p:spPr>
        <p:txBody>
          <a:bodyPr/>
          <a:lstStyle/>
          <a:p>
            <a:pPr marL="0" indent="0">
              <a:spcBef>
                <a:spcPct val="50000"/>
              </a:spcBef>
              <a:buNone/>
            </a:pPr>
            <a:r>
              <a:rPr lang="en-US" dirty="0">
                <a:latin typeface="Times New Roman" charset="0"/>
                <a:cs typeface="Times New Roman" charset="0"/>
              </a:rPr>
              <a:t>If the components are </a:t>
            </a:r>
            <a:r>
              <a:rPr lang="en-US" dirty="0" smtClean="0">
                <a:latin typeface="Times New Roman" charset="0"/>
                <a:cs typeface="Times New Roman" charset="0"/>
              </a:rPr>
              <a:t>perpendicular, </a:t>
            </a:r>
            <a:r>
              <a:rPr lang="en-US" dirty="0">
                <a:latin typeface="Times New Roman" charset="0"/>
                <a:cs typeface="Times New Roman" charset="0"/>
              </a:rPr>
              <a:t>they can be found using trigonometric functions.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12_Figure.jpg"/>
          <p:cNvPicPr>
            <a:picLocks noChangeAspect="1"/>
          </p:cNvPicPr>
          <p:nvPr/>
        </p:nvPicPr>
        <p:blipFill rotWithShape="1">
          <a:blip r:embed="rId2">
            <a:extLst>
              <a:ext uri="{28A0092B-C50C-407E-A947-70E740481C1C}">
                <a14:useLocalDpi xmlns:a14="http://schemas.microsoft.com/office/drawing/2010/main" val="0"/>
              </a:ext>
            </a:extLst>
          </a:blip>
          <a:srcRect b="2544"/>
          <a:stretch/>
        </p:blipFill>
        <p:spPr>
          <a:xfrm>
            <a:off x="4343400" y="1371600"/>
            <a:ext cx="4610179" cy="5333999"/>
          </a:xfrm>
          <a:prstGeom prst="rect">
            <a:avLst/>
          </a:prstGeom>
        </p:spPr>
      </p:pic>
    </p:spTree>
    <p:extLst>
      <p:ext uri="{BB962C8B-B14F-4D97-AF65-F5344CB8AC3E}">
        <p14:creationId xmlns:p14="http://schemas.microsoft.com/office/powerpoint/2010/main" val="30375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3-4 Adding Vectors by Components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components are </a:t>
            </a:r>
            <a:r>
              <a:rPr lang="en-US" dirty="0" smtClean="0">
                <a:latin typeface="Times New Roman" charset="0"/>
                <a:cs typeface="Times New Roman" charset="0"/>
              </a:rPr>
              <a:t>effectively one-dimensional</a:t>
            </a:r>
            <a:r>
              <a:rPr lang="en-US" dirty="0">
                <a:latin typeface="Times New Roman" charset="0"/>
                <a:cs typeface="Times New Roman" charset="0"/>
              </a:rPr>
              <a:t>, so they can be added arithmetically: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14_Figure.jpg"/>
          <p:cNvPicPr>
            <a:picLocks noChangeAspect="1"/>
          </p:cNvPicPr>
          <p:nvPr/>
        </p:nvPicPr>
        <p:blipFill rotWithShape="1">
          <a:blip r:embed="rId2">
            <a:extLst>
              <a:ext uri="{28A0092B-C50C-407E-A947-70E740481C1C}">
                <a14:useLocalDpi xmlns:a14="http://schemas.microsoft.com/office/drawing/2010/main" val="0"/>
              </a:ext>
            </a:extLst>
          </a:blip>
          <a:srcRect b="3493"/>
          <a:stretch/>
        </p:blipFill>
        <p:spPr>
          <a:xfrm>
            <a:off x="2667000" y="2667000"/>
            <a:ext cx="6019800" cy="4110979"/>
          </a:xfrm>
          <a:prstGeom prst="rect">
            <a:avLst/>
          </a:prstGeom>
        </p:spPr>
      </p:pic>
    </p:spTree>
    <p:extLst>
      <p:ext uri="{BB962C8B-B14F-4D97-AF65-F5344CB8AC3E}">
        <p14:creationId xmlns:p14="http://schemas.microsoft.com/office/powerpoint/2010/main" val="31485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3-4 Adding Vectors by Components</a:t>
            </a:r>
          </a:p>
        </p:txBody>
      </p:sp>
      <p:sp>
        <p:nvSpPr>
          <p:cNvPr id="3" name="Content Placeholder 2"/>
          <p:cNvSpPr>
            <a:spLocks noGrp="1"/>
          </p:cNvSpPr>
          <p:nvPr>
            <p:ph idx="1"/>
          </p:nvPr>
        </p:nvSpPr>
        <p:spPr/>
        <p:txBody>
          <a:bodyPr/>
          <a:lstStyle/>
          <a:p>
            <a:pPr marL="0" indent="0">
              <a:spcBef>
                <a:spcPts val="1280"/>
              </a:spcBef>
              <a:buNone/>
            </a:pPr>
            <a:r>
              <a:rPr lang="en-US" dirty="0">
                <a:latin typeface="Times New Roman" charset="0"/>
                <a:cs typeface="Times New Roman" charset="0"/>
              </a:rPr>
              <a:t>Adding vectors:</a:t>
            </a:r>
          </a:p>
          <a:p>
            <a:pPr>
              <a:spcBef>
                <a:spcPts val="1280"/>
              </a:spcBef>
              <a:buFontTx/>
              <a:buAutoNum type="arabicPeriod"/>
            </a:pPr>
            <a:r>
              <a:rPr lang="en-US" dirty="0">
                <a:latin typeface="Times New Roman" charset="0"/>
                <a:cs typeface="Times New Roman" charset="0"/>
              </a:rPr>
              <a:t> Draw a diagram; add the vectors graphically.</a:t>
            </a:r>
          </a:p>
          <a:p>
            <a:pPr>
              <a:spcBef>
                <a:spcPts val="1280"/>
              </a:spcBef>
              <a:buFontTx/>
              <a:buAutoNum type="arabicPeriod"/>
            </a:pPr>
            <a:r>
              <a:rPr lang="en-US" dirty="0">
                <a:latin typeface="Times New Roman" charset="0"/>
                <a:cs typeface="Times New Roman" charset="0"/>
              </a:rPr>
              <a:t> Choose </a:t>
            </a:r>
            <a:r>
              <a:rPr lang="en-US" i="1" dirty="0">
                <a:latin typeface="Times New Roman" charset="0"/>
                <a:cs typeface="Times New Roman" charset="0"/>
              </a:rPr>
              <a:t>x</a:t>
            </a:r>
            <a:r>
              <a:rPr lang="en-US" dirty="0">
                <a:latin typeface="Times New Roman" charset="0"/>
                <a:cs typeface="Times New Roman" charset="0"/>
              </a:rPr>
              <a:t> and </a:t>
            </a:r>
            <a:r>
              <a:rPr lang="en-US" i="1" dirty="0">
                <a:latin typeface="Times New Roman" charset="0"/>
                <a:cs typeface="Times New Roman" charset="0"/>
              </a:rPr>
              <a:t>y</a:t>
            </a:r>
            <a:r>
              <a:rPr lang="en-US" dirty="0">
                <a:latin typeface="Times New Roman" charset="0"/>
                <a:cs typeface="Times New Roman" charset="0"/>
              </a:rPr>
              <a:t> axes.</a:t>
            </a:r>
          </a:p>
          <a:p>
            <a:pPr>
              <a:spcBef>
                <a:spcPts val="1280"/>
              </a:spcBef>
              <a:buFontTx/>
              <a:buAutoNum type="arabicPeriod"/>
            </a:pPr>
            <a:r>
              <a:rPr lang="en-US" dirty="0">
                <a:latin typeface="Times New Roman" charset="0"/>
                <a:cs typeface="Times New Roman" charset="0"/>
              </a:rPr>
              <a:t> Resolve each vector into </a:t>
            </a:r>
            <a:r>
              <a:rPr lang="en-US" i="1" dirty="0">
                <a:latin typeface="Times New Roman" charset="0"/>
                <a:cs typeface="Times New Roman" charset="0"/>
              </a:rPr>
              <a:t>x</a:t>
            </a:r>
            <a:r>
              <a:rPr lang="en-US" dirty="0">
                <a:latin typeface="Times New Roman" charset="0"/>
                <a:cs typeface="Times New Roman" charset="0"/>
              </a:rPr>
              <a:t> and </a:t>
            </a:r>
            <a:r>
              <a:rPr lang="en-US" i="1" dirty="0">
                <a:latin typeface="Times New Roman" charset="0"/>
                <a:cs typeface="Times New Roman" charset="0"/>
              </a:rPr>
              <a:t>y</a:t>
            </a:r>
            <a:r>
              <a:rPr lang="en-US" dirty="0">
                <a:latin typeface="Times New Roman" charset="0"/>
                <a:cs typeface="Times New Roman" charset="0"/>
              </a:rPr>
              <a:t> components.</a:t>
            </a:r>
          </a:p>
          <a:p>
            <a:pPr>
              <a:spcBef>
                <a:spcPts val="1280"/>
              </a:spcBef>
              <a:buFontTx/>
              <a:buAutoNum type="arabicPeriod"/>
            </a:pPr>
            <a:r>
              <a:rPr lang="en-US" dirty="0">
                <a:latin typeface="Times New Roman" charset="0"/>
                <a:cs typeface="Times New Roman" charset="0"/>
              </a:rPr>
              <a:t> Calculate each component using </a:t>
            </a:r>
            <a:r>
              <a:rPr lang="en-US" dirty="0" err="1">
                <a:latin typeface="Times New Roman" charset="0"/>
                <a:cs typeface="Times New Roman" charset="0"/>
              </a:rPr>
              <a:t>sines</a:t>
            </a:r>
            <a:r>
              <a:rPr lang="en-US" dirty="0">
                <a:latin typeface="Times New Roman" charset="0"/>
                <a:cs typeface="Times New Roman" charset="0"/>
              </a:rPr>
              <a:t> and cosines.</a:t>
            </a:r>
          </a:p>
          <a:p>
            <a:pPr>
              <a:spcBef>
                <a:spcPts val="1280"/>
              </a:spcBef>
              <a:buFontTx/>
              <a:buAutoNum type="arabicPeriod"/>
            </a:pPr>
            <a:r>
              <a:rPr lang="en-US" dirty="0">
                <a:latin typeface="Times New Roman" charset="0"/>
                <a:cs typeface="Times New Roman" charset="0"/>
              </a:rPr>
              <a:t> Add the components in each direction.</a:t>
            </a:r>
          </a:p>
          <a:p>
            <a:pPr>
              <a:spcBef>
                <a:spcPts val="1280"/>
              </a:spcBef>
              <a:buFontTx/>
              <a:buAutoNum type="arabicPeriod"/>
            </a:pPr>
            <a:r>
              <a:rPr lang="en-US" dirty="0">
                <a:latin typeface="Times New Roman" charset="0"/>
                <a:cs typeface="Times New Roman" charset="0"/>
              </a:rPr>
              <a:t> To find the length and direction of the vector, use:</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KeyEquation_04A.jpg"/>
          <p:cNvPicPr>
            <a:picLocks noChangeAspect="1"/>
          </p:cNvPicPr>
          <p:nvPr/>
        </p:nvPicPr>
        <p:blipFill rotWithShape="1">
          <a:blip r:embed="rId2">
            <a:extLst>
              <a:ext uri="{28A0092B-C50C-407E-A947-70E740481C1C}">
                <a14:useLocalDpi xmlns:a14="http://schemas.microsoft.com/office/drawing/2010/main" val="0"/>
              </a:ext>
            </a:extLst>
          </a:blip>
          <a:srcRect r="71415" b="24227"/>
          <a:stretch/>
        </p:blipFill>
        <p:spPr>
          <a:xfrm>
            <a:off x="1219200" y="5896133"/>
            <a:ext cx="2443064" cy="448056"/>
          </a:xfrm>
          <a:prstGeom prst="rect">
            <a:avLst/>
          </a:prstGeom>
        </p:spPr>
      </p:pic>
      <p:pic>
        <p:nvPicPr>
          <p:cNvPr id="6" name="Picture 5" descr="03_KeyEquation_04B.jpg"/>
          <p:cNvPicPr>
            <a:picLocks noChangeAspect="1"/>
          </p:cNvPicPr>
          <p:nvPr/>
        </p:nvPicPr>
        <p:blipFill rotWithShape="1">
          <a:blip r:embed="rId3">
            <a:extLst>
              <a:ext uri="{28A0092B-C50C-407E-A947-70E740481C1C}">
                <a14:useLocalDpi xmlns:a14="http://schemas.microsoft.com/office/drawing/2010/main" val="0"/>
              </a:ext>
            </a:extLst>
          </a:blip>
          <a:srcRect r="80391" b="16082"/>
          <a:stretch/>
        </p:blipFill>
        <p:spPr>
          <a:xfrm>
            <a:off x="5638800" y="5705792"/>
            <a:ext cx="1675892" cy="828739"/>
          </a:xfrm>
          <a:prstGeom prst="rect">
            <a:avLst/>
          </a:prstGeom>
        </p:spPr>
      </p:pic>
      <p:sp>
        <p:nvSpPr>
          <p:cNvPr id="7" name="Rectangle 6"/>
          <p:cNvSpPr/>
          <p:nvPr/>
        </p:nvSpPr>
        <p:spPr>
          <a:xfrm>
            <a:off x="3810000" y="5935495"/>
            <a:ext cx="748560" cy="369332"/>
          </a:xfrm>
          <a:prstGeom prst="rect">
            <a:avLst/>
          </a:prstGeom>
        </p:spPr>
        <p:txBody>
          <a:bodyPr wrap="none">
            <a:spAutoFit/>
          </a:bodyPr>
          <a:lstStyle/>
          <a:p>
            <a:r>
              <a:rPr lang="en-US" dirty="0" smtClean="0">
                <a:latin typeface="Times New Roman" charset="0"/>
                <a:cs typeface="Times New Roman" charset="0"/>
              </a:rPr>
              <a:t>(3-4a)</a:t>
            </a:r>
            <a:endParaRPr lang="en-US" dirty="0"/>
          </a:p>
        </p:txBody>
      </p:sp>
      <p:sp>
        <p:nvSpPr>
          <p:cNvPr id="8" name="Rectangle 7"/>
          <p:cNvSpPr/>
          <p:nvPr/>
        </p:nvSpPr>
        <p:spPr>
          <a:xfrm>
            <a:off x="7467600" y="5935495"/>
            <a:ext cx="761522" cy="369332"/>
          </a:xfrm>
          <a:prstGeom prst="rect">
            <a:avLst/>
          </a:prstGeom>
        </p:spPr>
        <p:txBody>
          <a:bodyPr wrap="none">
            <a:spAutoFit/>
          </a:bodyPr>
          <a:lstStyle/>
          <a:p>
            <a:r>
              <a:rPr lang="en-US" dirty="0" smtClean="0">
                <a:latin typeface="Times New Roman" charset="0"/>
                <a:cs typeface="Times New Roman" charset="0"/>
              </a:rPr>
              <a:t>(3-4b)</a:t>
            </a:r>
            <a:endParaRPr lang="en-US" dirty="0"/>
          </a:p>
        </p:txBody>
      </p:sp>
    </p:spTree>
    <p:extLst>
      <p:ext uri="{BB962C8B-B14F-4D97-AF65-F5344CB8AC3E}">
        <p14:creationId xmlns:p14="http://schemas.microsoft.com/office/powerpoint/2010/main" val="28355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_17_Figure.jpg"/>
          <p:cNvPicPr>
            <a:picLocks noChangeAspect="1"/>
          </p:cNvPicPr>
          <p:nvPr/>
        </p:nvPicPr>
        <p:blipFill rotWithShape="1">
          <a:blip r:embed="rId2">
            <a:extLst>
              <a:ext uri="{28A0092B-C50C-407E-A947-70E740481C1C}">
                <a14:useLocalDpi xmlns:a14="http://schemas.microsoft.com/office/drawing/2010/main" val="0"/>
              </a:ext>
            </a:extLst>
          </a:blip>
          <a:srcRect b="4131"/>
          <a:stretch/>
        </p:blipFill>
        <p:spPr>
          <a:xfrm>
            <a:off x="1144334" y="3052290"/>
            <a:ext cx="6871208" cy="3653310"/>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3-5 Projectile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 projectile is an object moving in two dimensions under the influence of </a:t>
            </a:r>
            <a:r>
              <a:rPr lang="en-US" dirty="0" smtClean="0">
                <a:latin typeface="Times New Roman" charset="0"/>
                <a:cs typeface="Times New Roman" charset="0"/>
              </a:rPr>
              <a:t>Earth’s </a:t>
            </a:r>
            <a:r>
              <a:rPr lang="en-US" dirty="0">
                <a:latin typeface="Times New Roman" charset="0"/>
                <a:cs typeface="Times New Roman" charset="0"/>
              </a:rPr>
              <a:t>gravity; its path is a parabola.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30001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3-5 Projectile Motion</a:t>
            </a:r>
          </a:p>
        </p:txBody>
      </p:sp>
      <p:sp>
        <p:nvSpPr>
          <p:cNvPr id="3" name="Content Placeholder 2"/>
          <p:cNvSpPr>
            <a:spLocks noGrp="1"/>
          </p:cNvSpPr>
          <p:nvPr>
            <p:ph idx="1"/>
          </p:nvPr>
        </p:nvSpPr>
        <p:spPr>
          <a:xfrm>
            <a:off x="5638800" y="1600200"/>
            <a:ext cx="3048000" cy="4525963"/>
          </a:xfrm>
        </p:spPr>
        <p:txBody>
          <a:bodyPr/>
          <a:lstStyle/>
          <a:p>
            <a:pPr marL="0" indent="0">
              <a:spcBef>
                <a:spcPct val="50000"/>
              </a:spcBef>
              <a:buNone/>
            </a:pPr>
            <a:r>
              <a:rPr lang="en-US" dirty="0">
                <a:latin typeface="Times New Roman" charset="0"/>
                <a:cs typeface="Times New Roman" charset="0"/>
              </a:rPr>
              <a:t>Projectile motion can be understood by analyzing the horizontal and vertical motions separately.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18_Figure.jpg"/>
          <p:cNvPicPr>
            <a:picLocks noChangeAspect="1"/>
          </p:cNvPicPr>
          <p:nvPr/>
        </p:nvPicPr>
        <p:blipFill rotWithShape="1">
          <a:blip r:embed="rId2">
            <a:extLst>
              <a:ext uri="{28A0092B-C50C-407E-A947-70E740481C1C}">
                <a14:useLocalDpi xmlns:a14="http://schemas.microsoft.com/office/drawing/2010/main" val="0"/>
              </a:ext>
            </a:extLst>
          </a:blip>
          <a:srcRect b="2674"/>
          <a:stretch/>
        </p:blipFill>
        <p:spPr>
          <a:xfrm>
            <a:off x="304800" y="933927"/>
            <a:ext cx="5002146" cy="5546248"/>
          </a:xfrm>
          <a:prstGeom prst="rect">
            <a:avLst/>
          </a:prstGeom>
        </p:spPr>
      </p:pic>
    </p:spTree>
    <p:extLst>
      <p:ext uri="{BB962C8B-B14F-4D97-AF65-F5344CB8AC3E}">
        <p14:creationId xmlns:p14="http://schemas.microsoft.com/office/powerpoint/2010/main" val="328823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3-5 Projectile Motion</a:t>
            </a:r>
          </a:p>
        </p:txBody>
      </p:sp>
      <p:sp>
        <p:nvSpPr>
          <p:cNvPr id="3" name="Content Placeholder 2"/>
          <p:cNvSpPr>
            <a:spLocks noGrp="1"/>
          </p:cNvSpPr>
          <p:nvPr>
            <p:ph idx="1"/>
          </p:nvPr>
        </p:nvSpPr>
        <p:spPr>
          <a:xfrm>
            <a:off x="457200" y="1600200"/>
            <a:ext cx="4648200" cy="4525963"/>
          </a:xfrm>
        </p:spPr>
        <p:txBody>
          <a:bodyPr/>
          <a:lstStyle/>
          <a:p>
            <a:pPr marL="0" indent="0">
              <a:spcBef>
                <a:spcPct val="50000"/>
              </a:spcBef>
              <a:buNone/>
            </a:pPr>
            <a:r>
              <a:rPr lang="en-US" sz="2400" dirty="0">
                <a:latin typeface="Times New Roman" charset="0"/>
                <a:cs typeface="Times New Roman" charset="0"/>
              </a:rPr>
              <a:t>The speed in the </a:t>
            </a:r>
            <a:r>
              <a:rPr lang="en-US" sz="2400" i="1" dirty="0">
                <a:latin typeface="Times New Roman" charset="0"/>
                <a:cs typeface="Times New Roman" charset="0"/>
              </a:rPr>
              <a:t>x</a:t>
            </a:r>
            <a:r>
              <a:rPr lang="en-US" sz="2400" dirty="0">
                <a:latin typeface="Times New Roman" charset="0"/>
                <a:cs typeface="Times New Roman" charset="0"/>
              </a:rPr>
              <a:t>-direction is constant; in the </a:t>
            </a:r>
            <a:r>
              <a:rPr lang="en-US" sz="2400" i="1" dirty="0">
                <a:latin typeface="Times New Roman" charset="0"/>
                <a:cs typeface="Times New Roman" charset="0"/>
              </a:rPr>
              <a:t>y</a:t>
            </a:r>
            <a:r>
              <a:rPr lang="en-US" sz="2400" dirty="0">
                <a:latin typeface="Times New Roman" charset="0"/>
                <a:cs typeface="Times New Roman" charset="0"/>
              </a:rPr>
              <a:t>-direction the object moves with constant acceleration </a:t>
            </a:r>
            <a:r>
              <a:rPr lang="en-US" sz="2400" i="1" dirty="0">
                <a:latin typeface="Times New Roman" charset="0"/>
                <a:cs typeface="Times New Roman" charset="0"/>
              </a:rPr>
              <a:t>g</a:t>
            </a:r>
            <a:r>
              <a:rPr lang="en-US" sz="2400" dirty="0">
                <a:latin typeface="Times New Roman" charset="0"/>
                <a:cs typeface="Times New Roman" charset="0"/>
              </a:rPr>
              <a:t>.</a:t>
            </a:r>
          </a:p>
          <a:p>
            <a:pPr marL="0" indent="0">
              <a:spcBef>
                <a:spcPct val="50000"/>
              </a:spcBef>
              <a:buNone/>
            </a:pPr>
            <a:r>
              <a:rPr lang="en-US" sz="2400" dirty="0">
                <a:latin typeface="Times New Roman" charset="0"/>
                <a:cs typeface="Times New Roman" charset="0"/>
              </a:rPr>
              <a:t>This photograph shows two balls that start to fall at the same time. The one on the right has an initial speed in the </a:t>
            </a:r>
            <a:r>
              <a:rPr lang="en-US" sz="2400" i="1" dirty="0">
                <a:latin typeface="Times New Roman" charset="0"/>
                <a:cs typeface="Times New Roman" charset="0"/>
              </a:rPr>
              <a:t>x</a:t>
            </a:r>
            <a:r>
              <a:rPr lang="en-US" sz="2400" dirty="0">
                <a:latin typeface="Times New Roman" charset="0"/>
                <a:cs typeface="Times New Roman" charset="0"/>
              </a:rPr>
              <a:t>-direction. It can be seen that vertical positions of the two balls are identical at identical times, while the horizontal position of the yellow ball increases linearly.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19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944" y="1600200"/>
            <a:ext cx="3724656" cy="4803648"/>
          </a:xfrm>
          <a:prstGeom prst="rect">
            <a:avLst/>
          </a:prstGeom>
        </p:spPr>
      </p:pic>
    </p:spTree>
    <p:extLst>
      <p:ext uri="{BB962C8B-B14F-4D97-AF65-F5344CB8AC3E}">
        <p14:creationId xmlns:p14="http://schemas.microsoft.com/office/powerpoint/2010/main" val="3319429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_20_Figure.jpg"/>
          <p:cNvPicPr>
            <a:picLocks noChangeAspect="1"/>
          </p:cNvPicPr>
          <p:nvPr/>
        </p:nvPicPr>
        <p:blipFill rotWithShape="1">
          <a:blip r:embed="rId2">
            <a:extLst>
              <a:ext uri="{28A0092B-C50C-407E-A947-70E740481C1C}">
                <a14:useLocalDpi xmlns:a14="http://schemas.microsoft.com/office/drawing/2010/main" val="0"/>
              </a:ext>
            </a:extLst>
          </a:blip>
          <a:srcRect b="4346"/>
          <a:stretch/>
        </p:blipFill>
        <p:spPr>
          <a:xfrm>
            <a:off x="668338" y="3020334"/>
            <a:ext cx="7823200" cy="3837665"/>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3-5 Projectile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an object is launched at an initial angle of </a:t>
            </a:r>
            <a:r>
              <a:rPr lang="el-GR" i="1" dirty="0">
                <a:latin typeface="Times New Roman" charset="0"/>
                <a:cs typeface="Times New Roman" charset="0"/>
              </a:rPr>
              <a:t>θ</a:t>
            </a:r>
            <a:r>
              <a:rPr lang="en-US" baseline="-25000" dirty="0">
                <a:latin typeface="Times New Roman" charset="0"/>
                <a:cs typeface="Times New Roman" charset="0"/>
              </a:rPr>
              <a:t>0</a:t>
            </a:r>
            <a:r>
              <a:rPr lang="en-US" dirty="0">
                <a:latin typeface="Times New Roman" charset="0"/>
                <a:cs typeface="Times New Roman" charset="0"/>
              </a:rPr>
              <a:t> with the horizontal, the analysis is similar except that the initial velocity has a vertical component.</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83103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3-6 Solving Projectile Motion Problems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Projectile motion is motion with constant acceleration in two dimensions, where the acceleration is </a:t>
            </a:r>
            <a:r>
              <a:rPr lang="en-US" i="1" dirty="0">
                <a:latin typeface="Times New Roman" charset="0"/>
                <a:cs typeface="Times New Roman" charset="0"/>
              </a:rPr>
              <a:t>g</a:t>
            </a:r>
            <a:r>
              <a:rPr lang="en-US" dirty="0">
                <a:latin typeface="Times New Roman" charset="0"/>
                <a:cs typeface="Times New Roman" charset="0"/>
              </a:rPr>
              <a:t> and is down.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02_Table.jpg"/>
          <p:cNvPicPr>
            <a:picLocks noChangeAspect="1"/>
          </p:cNvPicPr>
          <p:nvPr/>
        </p:nvPicPr>
        <p:blipFill rotWithShape="1">
          <a:blip r:embed="rId2">
            <a:extLst>
              <a:ext uri="{28A0092B-C50C-407E-A947-70E740481C1C}">
                <a14:useLocalDpi xmlns:a14="http://schemas.microsoft.com/office/drawing/2010/main" val="0"/>
              </a:ext>
            </a:extLst>
          </a:blip>
          <a:srcRect b="5629"/>
          <a:stretch/>
        </p:blipFill>
        <p:spPr>
          <a:xfrm>
            <a:off x="306642" y="3070543"/>
            <a:ext cx="8546592" cy="2847657"/>
          </a:xfrm>
          <a:prstGeom prst="rect">
            <a:avLst/>
          </a:prstGeom>
        </p:spPr>
      </p:pic>
    </p:spTree>
    <p:extLst>
      <p:ext uri="{BB962C8B-B14F-4D97-AF65-F5344CB8AC3E}">
        <p14:creationId xmlns:p14="http://schemas.microsoft.com/office/powerpoint/2010/main" val="315827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3</a:t>
            </a:r>
            <a:endParaRPr lang="en-US" dirty="0"/>
          </a:p>
        </p:txBody>
      </p:sp>
      <p:sp>
        <p:nvSpPr>
          <p:cNvPr id="3" name="Content Placeholder 2"/>
          <p:cNvSpPr>
            <a:spLocks noGrp="1"/>
          </p:cNvSpPr>
          <p:nvPr>
            <p:ph idx="1"/>
          </p:nvPr>
        </p:nvSpPr>
        <p:spPr>
          <a:xfrm>
            <a:off x="457200" y="1600200"/>
            <a:ext cx="8229600" cy="4892675"/>
          </a:xfrm>
        </p:spPr>
        <p:txBody>
          <a:bodyPr/>
          <a:lstStyle/>
          <a:p>
            <a:pPr marL="301752">
              <a:spcBef>
                <a:spcPts val="1080"/>
              </a:spcBef>
              <a:buFontTx/>
              <a:buChar char="•"/>
            </a:pPr>
            <a:r>
              <a:rPr lang="en-US" dirty="0" smtClean="0">
                <a:latin typeface="Times New Roman" charset="0"/>
                <a:cs typeface="Times New Roman" charset="0"/>
              </a:rPr>
              <a:t>Vectors </a:t>
            </a:r>
            <a:r>
              <a:rPr lang="en-US" dirty="0">
                <a:latin typeface="Times New Roman" charset="0"/>
                <a:cs typeface="Times New Roman" charset="0"/>
              </a:rPr>
              <a:t>and Scalars</a:t>
            </a:r>
          </a:p>
          <a:p>
            <a:pPr marL="301752">
              <a:spcBef>
                <a:spcPts val="1080"/>
              </a:spcBef>
              <a:buFontTx/>
              <a:buChar char="•"/>
            </a:pPr>
            <a:r>
              <a:rPr lang="en-US" dirty="0" smtClean="0">
                <a:latin typeface="Times New Roman" charset="0"/>
                <a:cs typeface="Times New Roman" charset="0"/>
              </a:rPr>
              <a:t>Addition </a:t>
            </a:r>
            <a:r>
              <a:rPr lang="en-US" dirty="0">
                <a:latin typeface="Times New Roman" charset="0"/>
                <a:cs typeface="Times New Roman" charset="0"/>
              </a:rPr>
              <a:t>of </a:t>
            </a:r>
            <a:r>
              <a:rPr lang="en-US" dirty="0" smtClean="0">
                <a:latin typeface="Times New Roman" charset="0"/>
                <a:cs typeface="Times New Roman" charset="0"/>
              </a:rPr>
              <a:t>Vectors—Graphical </a:t>
            </a:r>
            <a:r>
              <a:rPr lang="en-US" dirty="0">
                <a:latin typeface="Times New Roman" charset="0"/>
                <a:cs typeface="Times New Roman" charset="0"/>
              </a:rPr>
              <a:t>Methods</a:t>
            </a:r>
          </a:p>
          <a:p>
            <a:pPr marL="301625" indent="-346075">
              <a:spcBef>
                <a:spcPts val="1080"/>
              </a:spcBef>
              <a:buFontTx/>
              <a:buChar char="•"/>
              <a:tabLst>
                <a:tab pos="339725" algn="l"/>
              </a:tabLst>
            </a:pPr>
            <a:r>
              <a:rPr lang="en-US" dirty="0" smtClean="0">
                <a:latin typeface="Times New Roman" charset="0"/>
                <a:cs typeface="Times New Roman" charset="0"/>
              </a:rPr>
              <a:t>Subtraction </a:t>
            </a:r>
            <a:r>
              <a:rPr lang="en-US" dirty="0">
                <a:latin typeface="Times New Roman" charset="0"/>
                <a:cs typeface="Times New Roman" charset="0"/>
              </a:rPr>
              <a:t>of Vectors, and Multiplication of a Vector </a:t>
            </a:r>
            <a:r>
              <a:rPr lang="en-US" dirty="0" smtClean="0">
                <a:latin typeface="Times New Roman" charset="0"/>
                <a:cs typeface="Times New Roman" charset="0"/>
              </a:rPr>
              <a:t>	by </a:t>
            </a:r>
            <a:r>
              <a:rPr lang="en-US" dirty="0">
                <a:latin typeface="Times New Roman" charset="0"/>
                <a:cs typeface="Times New Roman" charset="0"/>
              </a:rPr>
              <a:t>a Scalar</a:t>
            </a:r>
          </a:p>
          <a:p>
            <a:pPr marL="301752">
              <a:spcBef>
                <a:spcPts val="1080"/>
              </a:spcBef>
              <a:buFontTx/>
              <a:buChar char="•"/>
            </a:pPr>
            <a:r>
              <a:rPr lang="en-US" dirty="0" smtClean="0">
                <a:latin typeface="Times New Roman" charset="0"/>
                <a:cs typeface="Times New Roman" charset="0"/>
              </a:rPr>
              <a:t>Adding </a:t>
            </a:r>
            <a:r>
              <a:rPr lang="en-US" dirty="0">
                <a:latin typeface="Times New Roman" charset="0"/>
                <a:cs typeface="Times New Roman" charset="0"/>
              </a:rPr>
              <a:t>Vectors by Components</a:t>
            </a:r>
          </a:p>
          <a:p>
            <a:pPr marL="301752">
              <a:spcBef>
                <a:spcPts val="1080"/>
              </a:spcBef>
              <a:buFontTx/>
              <a:buChar char="•"/>
            </a:pPr>
            <a:r>
              <a:rPr lang="en-US" dirty="0" smtClean="0">
                <a:latin typeface="Times New Roman" charset="0"/>
                <a:cs typeface="Times New Roman" charset="0"/>
              </a:rPr>
              <a:t>Projectile </a:t>
            </a:r>
            <a:r>
              <a:rPr lang="en-US" dirty="0">
                <a:latin typeface="Times New Roman" charset="0"/>
                <a:cs typeface="Times New Roman" charset="0"/>
              </a:rPr>
              <a:t>Motion</a:t>
            </a:r>
          </a:p>
          <a:p>
            <a:pPr marL="301752">
              <a:spcBef>
                <a:spcPts val="1080"/>
              </a:spcBef>
              <a:buFontTx/>
              <a:buChar char="•"/>
            </a:pPr>
            <a:r>
              <a:rPr lang="en-US" dirty="0" smtClean="0">
                <a:latin typeface="Times New Roman" charset="0"/>
                <a:cs typeface="Times New Roman" charset="0"/>
              </a:rPr>
              <a:t>Solving </a:t>
            </a:r>
            <a:r>
              <a:rPr lang="en-US" dirty="0">
                <a:latin typeface="Times New Roman" charset="0"/>
                <a:cs typeface="Times New Roman" charset="0"/>
              </a:rPr>
              <a:t>Projectile Motion Problems</a:t>
            </a:r>
          </a:p>
          <a:p>
            <a:pPr marL="301752">
              <a:spcBef>
                <a:spcPts val="1080"/>
              </a:spcBef>
              <a:buFontTx/>
              <a:buChar char="•"/>
            </a:pPr>
            <a:r>
              <a:rPr lang="en-US" dirty="0" smtClean="0">
                <a:latin typeface="Times New Roman" charset="0"/>
                <a:cs typeface="Times New Roman" charset="0"/>
              </a:rPr>
              <a:t>Projectile </a:t>
            </a:r>
            <a:r>
              <a:rPr lang="en-US" dirty="0">
                <a:latin typeface="Times New Roman" charset="0"/>
                <a:cs typeface="Times New Roman" charset="0"/>
              </a:rPr>
              <a:t>Motion Is Parabolic</a:t>
            </a:r>
          </a:p>
          <a:p>
            <a:pPr marL="301752">
              <a:spcBef>
                <a:spcPts val="1080"/>
              </a:spcBef>
              <a:buFontTx/>
              <a:buChar char="•"/>
            </a:pPr>
            <a:r>
              <a:rPr lang="en-US" dirty="0" smtClean="0">
                <a:latin typeface="Times New Roman" charset="0"/>
                <a:cs typeface="Times New Roman" charset="0"/>
              </a:rPr>
              <a:t>Relative </a:t>
            </a:r>
            <a:r>
              <a:rPr lang="en-US" dirty="0">
                <a:latin typeface="Times New Roman" charset="0"/>
                <a:cs typeface="Times New Roman" charset="0"/>
              </a:rPr>
              <a:t>Velocity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3-6 Solving Projectile Motion Problems</a:t>
            </a:r>
          </a:p>
        </p:txBody>
      </p:sp>
      <p:sp>
        <p:nvSpPr>
          <p:cNvPr id="3" name="Content Placeholder 2"/>
          <p:cNvSpPr>
            <a:spLocks noGrp="1"/>
          </p:cNvSpPr>
          <p:nvPr>
            <p:ph idx="1"/>
          </p:nvPr>
        </p:nvSpPr>
        <p:spPr/>
        <p:txBody>
          <a:bodyPr/>
          <a:lstStyle/>
          <a:p>
            <a:pPr marL="411163" indent="-457200">
              <a:spcBef>
                <a:spcPct val="50000"/>
              </a:spcBef>
              <a:buFontTx/>
              <a:buAutoNum type="arabicPeriod"/>
            </a:pPr>
            <a:r>
              <a:rPr lang="en-US" dirty="0" smtClean="0">
                <a:latin typeface="Times New Roman" charset="0"/>
                <a:cs typeface="Times New Roman" charset="0"/>
              </a:rPr>
              <a:t>Read </a:t>
            </a:r>
            <a:r>
              <a:rPr lang="en-US" dirty="0">
                <a:latin typeface="Times New Roman" charset="0"/>
                <a:cs typeface="Times New Roman" charset="0"/>
              </a:rPr>
              <a:t>the problem carefully, and choose the object(s) </a:t>
            </a:r>
            <a:r>
              <a:rPr lang="en-US" dirty="0" smtClean="0">
                <a:latin typeface="Times New Roman" charset="0"/>
                <a:cs typeface="Times New Roman" charset="0"/>
              </a:rPr>
              <a:t>	you </a:t>
            </a:r>
            <a:r>
              <a:rPr lang="en-US" dirty="0">
                <a:latin typeface="Times New Roman" charset="0"/>
                <a:cs typeface="Times New Roman" charset="0"/>
              </a:rPr>
              <a:t>are going to analyze.</a:t>
            </a:r>
          </a:p>
          <a:p>
            <a:pPr marL="411480" indent="-457200">
              <a:spcBef>
                <a:spcPct val="50000"/>
              </a:spcBef>
              <a:buFontTx/>
              <a:buAutoNum type="arabicPeriod"/>
            </a:pPr>
            <a:r>
              <a:rPr lang="en-US" dirty="0" smtClean="0">
                <a:latin typeface="Times New Roman" charset="0"/>
                <a:cs typeface="Times New Roman" charset="0"/>
              </a:rPr>
              <a:t>Draw </a:t>
            </a:r>
            <a:r>
              <a:rPr lang="en-US" dirty="0">
                <a:latin typeface="Times New Roman" charset="0"/>
                <a:cs typeface="Times New Roman" charset="0"/>
              </a:rPr>
              <a:t>a diagram.</a:t>
            </a:r>
          </a:p>
          <a:p>
            <a:pPr marL="411480" indent="-457200">
              <a:spcBef>
                <a:spcPct val="50000"/>
              </a:spcBef>
              <a:buFontTx/>
              <a:buAutoNum type="arabicPeriod"/>
            </a:pPr>
            <a:r>
              <a:rPr lang="en-US" dirty="0" smtClean="0">
                <a:latin typeface="Times New Roman" charset="0"/>
                <a:cs typeface="Times New Roman" charset="0"/>
              </a:rPr>
              <a:t>Choose </a:t>
            </a:r>
            <a:r>
              <a:rPr lang="en-US" dirty="0">
                <a:latin typeface="Times New Roman" charset="0"/>
                <a:cs typeface="Times New Roman" charset="0"/>
              </a:rPr>
              <a:t>an origin and a coordinate system.</a:t>
            </a:r>
          </a:p>
          <a:p>
            <a:pPr marL="411163" indent="-457200">
              <a:spcBef>
                <a:spcPct val="50000"/>
              </a:spcBef>
              <a:buFontTx/>
              <a:buAutoNum type="arabicPeriod"/>
              <a:tabLst>
                <a:tab pos="457200" algn="l"/>
              </a:tabLst>
            </a:pPr>
            <a:r>
              <a:rPr lang="en-US" dirty="0" smtClean="0">
                <a:latin typeface="Times New Roman" charset="0"/>
                <a:cs typeface="Times New Roman" charset="0"/>
              </a:rPr>
              <a:t>Decide </a:t>
            </a:r>
            <a:r>
              <a:rPr lang="en-US" dirty="0">
                <a:latin typeface="Times New Roman" charset="0"/>
                <a:cs typeface="Times New Roman" charset="0"/>
              </a:rPr>
              <a:t>on the time interval; this is the same in both </a:t>
            </a:r>
            <a:r>
              <a:rPr lang="en-US" dirty="0" smtClean="0">
                <a:latin typeface="Times New Roman" charset="0"/>
                <a:cs typeface="Times New Roman" charset="0"/>
              </a:rPr>
              <a:t>	directions</a:t>
            </a:r>
            <a:r>
              <a:rPr lang="en-US" dirty="0">
                <a:latin typeface="Times New Roman" charset="0"/>
                <a:cs typeface="Times New Roman" charset="0"/>
              </a:rPr>
              <a:t>, and includes only the time the object is </a:t>
            </a:r>
            <a:r>
              <a:rPr lang="en-US" dirty="0" smtClean="0">
                <a:latin typeface="Times New Roman" charset="0"/>
                <a:cs typeface="Times New Roman" charset="0"/>
              </a:rPr>
              <a:t>	moving </a:t>
            </a:r>
            <a:r>
              <a:rPr lang="en-US" dirty="0">
                <a:latin typeface="Times New Roman" charset="0"/>
                <a:cs typeface="Times New Roman" charset="0"/>
              </a:rPr>
              <a:t>with constant acceleration </a:t>
            </a:r>
            <a:r>
              <a:rPr lang="en-US" i="1" dirty="0">
                <a:latin typeface="Times New Roman" charset="0"/>
                <a:cs typeface="Times New Roman" charset="0"/>
              </a:rPr>
              <a:t>g</a:t>
            </a:r>
            <a:r>
              <a:rPr lang="en-US" dirty="0">
                <a:latin typeface="Times New Roman" charset="0"/>
                <a:cs typeface="Times New Roman" charset="0"/>
              </a:rPr>
              <a:t>.</a:t>
            </a:r>
          </a:p>
          <a:p>
            <a:pPr marL="411480" indent="-457200">
              <a:spcBef>
                <a:spcPct val="50000"/>
              </a:spcBef>
              <a:buFontTx/>
              <a:buAutoNum type="arabicPeriod"/>
            </a:pPr>
            <a:r>
              <a:rPr lang="en-US" dirty="0" smtClean="0">
                <a:latin typeface="Times New Roman" charset="0"/>
                <a:cs typeface="Times New Roman" charset="0"/>
              </a:rPr>
              <a:t>Examine </a:t>
            </a:r>
            <a:r>
              <a:rPr lang="en-US" dirty="0">
                <a:latin typeface="Times New Roman" charset="0"/>
                <a:cs typeface="Times New Roman" charset="0"/>
              </a:rPr>
              <a:t>the </a:t>
            </a:r>
            <a:r>
              <a:rPr lang="en-US" i="1" dirty="0">
                <a:latin typeface="Times New Roman" charset="0"/>
                <a:cs typeface="Times New Roman" charset="0"/>
              </a:rPr>
              <a:t>x</a:t>
            </a:r>
            <a:r>
              <a:rPr lang="en-US" dirty="0">
                <a:latin typeface="Times New Roman" charset="0"/>
                <a:cs typeface="Times New Roman" charset="0"/>
              </a:rPr>
              <a:t> and </a:t>
            </a:r>
            <a:r>
              <a:rPr lang="en-US" i="1" dirty="0">
                <a:latin typeface="Times New Roman" charset="0"/>
                <a:cs typeface="Times New Roman" charset="0"/>
              </a:rPr>
              <a:t>y</a:t>
            </a:r>
            <a:r>
              <a:rPr lang="en-US" dirty="0">
                <a:latin typeface="Times New Roman" charset="0"/>
                <a:cs typeface="Times New Roman" charset="0"/>
              </a:rPr>
              <a:t> motions separately.</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906049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3-6 Solving Projectile Motion Problems</a:t>
            </a:r>
            <a:endParaRPr lang="en-US" dirty="0"/>
          </a:p>
        </p:txBody>
      </p:sp>
      <p:sp>
        <p:nvSpPr>
          <p:cNvPr id="3" name="Content Placeholder 2"/>
          <p:cNvSpPr>
            <a:spLocks noGrp="1"/>
          </p:cNvSpPr>
          <p:nvPr>
            <p:ph idx="1"/>
          </p:nvPr>
        </p:nvSpPr>
        <p:spPr/>
        <p:txBody>
          <a:bodyPr/>
          <a:lstStyle/>
          <a:p>
            <a:pPr marL="411480" indent="-457200">
              <a:spcBef>
                <a:spcPct val="50000"/>
              </a:spcBef>
              <a:buFont typeface="+mj-lt"/>
              <a:buAutoNum type="arabicPeriod" startAt="6"/>
            </a:pPr>
            <a:r>
              <a:rPr lang="en-US" dirty="0" smtClean="0">
                <a:latin typeface="Times New Roman" charset="0"/>
                <a:cs typeface="Times New Roman" charset="0"/>
              </a:rPr>
              <a:t>List </a:t>
            </a:r>
            <a:r>
              <a:rPr lang="en-US" dirty="0">
                <a:latin typeface="Times New Roman" charset="0"/>
                <a:cs typeface="Times New Roman" charset="0"/>
              </a:rPr>
              <a:t>known and unknown quantities. Remember that </a:t>
            </a:r>
            <a:r>
              <a:rPr lang="en-US" i="1" dirty="0" err="1">
                <a:latin typeface="Times New Roman" charset="0"/>
                <a:cs typeface="Times New Roman" charset="0"/>
              </a:rPr>
              <a:t>v</a:t>
            </a:r>
            <a:r>
              <a:rPr lang="en-US" i="1" baseline="-25000" dirty="0" err="1">
                <a:latin typeface="Times New Roman" charset="0"/>
                <a:cs typeface="Times New Roman" charset="0"/>
              </a:rPr>
              <a:t>x</a:t>
            </a:r>
            <a:r>
              <a:rPr lang="en-US" dirty="0">
                <a:latin typeface="Times New Roman" charset="0"/>
                <a:cs typeface="Times New Roman" charset="0"/>
              </a:rPr>
              <a:t> never changes, and that </a:t>
            </a:r>
            <a:r>
              <a:rPr lang="en-US" i="1" dirty="0" err="1">
                <a:latin typeface="Times New Roman" charset="0"/>
                <a:cs typeface="Times New Roman" charset="0"/>
              </a:rPr>
              <a:t>v</a:t>
            </a:r>
            <a:r>
              <a:rPr lang="en-US" i="1" baseline="-25000" dirty="0" err="1">
                <a:latin typeface="Times New Roman" charset="0"/>
                <a:cs typeface="Times New Roman" charset="0"/>
              </a:rPr>
              <a:t>y</a:t>
            </a:r>
            <a:r>
              <a:rPr lang="en-US" dirty="0">
                <a:latin typeface="Times New Roman" charset="0"/>
                <a:cs typeface="Times New Roman" charset="0"/>
              </a:rPr>
              <a:t> = 0 at the highest point.</a:t>
            </a:r>
          </a:p>
          <a:p>
            <a:pPr marL="411480" indent="-457200">
              <a:spcBef>
                <a:spcPct val="50000"/>
              </a:spcBef>
              <a:buFont typeface="+mj-lt"/>
              <a:buAutoNum type="arabicPeriod" startAt="6"/>
            </a:pPr>
            <a:r>
              <a:rPr lang="en-US" dirty="0" smtClean="0">
                <a:latin typeface="Times New Roman" charset="0"/>
                <a:cs typeface="Times New Roman" charset="0"/>
              </a:rPr>
              <a:t>Plan </a:t>
            </a:r>
            <a:r>
              <a:rPr lang="en-US" dirty="0">
                <a:latin typeface="Times New Roman" charset="0"/>
                <a:cs typeface="Times New Roman" charset="0"/>
              </a:rPr>
              <a:t>how you will proceed. Use the appropriate equations; you may have to combine some of them.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94699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_27_Figure.jpg"/>
          <p:cNvPicPr>
            <a:picLocks noChangeAspect="1"/>
          </p:cNvPicPr>
          <p:nvPr/>
        </p:nvPicPr>
        <p:blipFill rotWithShape="1">
          <a:blip r:embed="rId2">
            <a:extLst>
              <a:ext uri="{28A0092B-C50C-407E-A947-70E740481C1C}">
                <a14:useLocalDpi xmlns:a14="http://schemas.microsoft.com/office/drawing/2010/main" val="0"/>
              </a:ext>
            </a:extLst>
          </a:blip>
          <a:srcRect l="50505"/>
          <a:stretch/>
        </p:blipFill>
        <p:spPr>
          <a:xfrm>
            <a:off x="4965700" y="3624174"/>
            <a:ext cx="3733800" cy="3233826"/>
          </a:xfrm>
          <a:prstGeom prst="rect">
            <a:avLst/>
          </a:prstGeom>
        </p:spPr>
      </p:pic>
      <p:pic>
        <p:nvPicPr>
          <p:cNvPr id="6" name="Picture 5" descr="03_27_Figure.jpg"/>
          <p:cNvPicPr>
            <a:picLocks noChangeAspect="1"/>
          </p:cNvPicPr>
          <p:nvPr/>
        </p:nvPicPr>
        <p:blipFill rotWithShape="1">
          <a:blip r:embed="rId2">
            <a:extLst>
              <a:ext uri="{28A0092B-C50C-407E-A947-70E740481C1C}">
                <a14:useLocalDpi xmlns:a14="http://schemas.microsoft.com/office/drawing/2010/main" val="0"/>
              </a:ext>
            </a:extLst>
          </a:blip>
          <a:srcRect t="16717" r="50842"/>
          <a:stretch/>
        </p:blipFill>
        <p:spPr>
          <a:xfrm>
            <a:off x="4991100" y="876300"/>
            <a:ext cx="3708400" cy="2693238"/>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3-7 Projectile Motion Is Parabolic</a:t>
            </a:r>
          </a:p>
        </p:txBody>
      </p:sp>
      <p:sp>
        <p:nvSpPr>
          <p:cNvPr id="3" name="Content Placeholder 2"/>
          <p:cNvSpPr>
            <a:spLocks noGrp="1"/>
          </p:cNvSpPr>
          <p:nvPr>
            <p:ph idx="1"/>
          </p:nvPr>
        </p:nvSpPr>
        <p:spPr>
          <a:xfrm>
            <a:off x="457200" y="1600200"/>
            <a:ext cx="4191000" cy="4525963"/>
          </a:xfrm>
        </p:spPr>
        <p:txBody>
          <a:bodyPr/>
          <a:lstStyle/>
          <a:p>
            <a:pPr marL="0" indent="0">
              <a:spcBef>
                <a:spcPct val="50000"/>
              </a:spcBef>
              <a:buNone/>
            </a:pPr>
            <a:r>
              <a:rPr lang="en-US" dirty="0">
                <a:latin typeface="Times New Roman" charset="0"/>
                <a:cs typeface="Times New Roman" charset="0"/>
              </a:rPr>
              <a:t>In order to demonstrate that projectile motion is parabolic, we need to write </a:t>
            </a:r>
            <a:r>
              <a:rPr lang="en-US" i="1" dirty="0">
                <a:latin typeface="Times New Roman" charset="0"/>
                <a:cs typeface="Times New Roman" charset="0"/>
              </a:rPr>
              <a:t>y</a:t>
            </a:r>
            <a:r>
              <a:rPr lang="en-US" dirty="0">
                <a:latin typeface="Times New Roman" charset="0"/>
                <a:cs typeface="Times New Roman" charset="0"/>
              </a:rPr>
              <a:t> as a function of </a:t>
            </a:r>
            <a:r>
              <a:rPr lang="en-US" i="1" dirty="0">
                <a:latin typeface="Times New Roman" charset="0"/>
                <a:cs typeface="Times New Roman" charset="0"/>
              </a:rPr>
              <a:t>x</a:t>
            </a:r>
            <a:r>
              <a:rPr lang="en-US" dirty="0">
                <a:latin typeface="Times New Roman" charset="0"/>
                <a:cs typeface="Times New Roman" charset="0"/>
              </a:rPr>
              <a:t>. When we do, we find that it has the form:</a:t>
            </a:r>
          </a:p>
          <a:p>
            <a:pPr marL="0" indent="0" algn="ctr">
              <a:spcBef>
                <a:spcPct val="50000"/>
              </a:spcBef>
              <a:buNone/>
            </a:pPr>
            <a:r>
              <a:rPr lang="en-US" i="1" dirty="0">
                <a:latin typeface="Times New Roman" charset="0"/>
                <a:cs typeface="Times New Roman" charset="0"/>
              </a:rPr>
              <a:t>y</a:t>
            </a:r>
            <a:r>
              <a:rPr lang="en-US" dirty="0">
                <a:latin typeface="Times New Roman" charset="0"/>
                <a:cs typeface="Times New Roman" charset="0"/>
              </a:rPr>
              <a:t> = </a:t>
            </a:r>
            <a:r>
              <a:rPr lang="en-US" i="1" dirty="0">
                <a:latin typeface="Times New Roman" charset="0"/>
                <a:cs typeface="Times New Roman" charset="0"/>
              </a:rPr>
              <a:t>Ax</a:t>
            </a:r>
            <a:r>
              <a:rPr lang="en-US" dirty="0">
                <a:latin typeface="Times New Roman" charset="0"/>
                <a:cs typeface="Times New Roman" charset="0"/>
              </a:rPr>
              <a:t> – </a:t>
            </a:r>
            <a:r>
              <a:rPr lang="en-US" i="1" dirty="0">
                <a:latin typeface="Times New Roman" charset="0"/>
                <a:cs typeface="Times New Roman" charset="0"/>
              </a:rPr>
              <a:t>Bx</a:t>
            </a:r>
            <a:r>
              <a:rPr lang="en-US" baseline="30000" dirty="0">
                <a:latin typeface="Times New Roman" charset="0"/>
                <a:cs typeface="Times New Roman" charset="0"/>
              </a:rPr>
              <a:t>2</a:t>
            </a:r>
          </a:p>
          <a:p>
            <a:pPr marL="0" indent="0">
              <a:spcBef>
                <a:spcPct val="50000"/>
              </a:spcBef>
              <a:buNone/>
            </a:pPr>
            <a:r>
              <a:rPr lang="en-US" dirty="0">
                <a:latin typeface="Times New Roman" charset="0"/>
                <a:cs typeface="Times New Roman" charset="0"/>
              </a:rPr>
              <a:t>This is indeed the equation for a parabola.</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23015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3-8 Relative Velocity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We already considered relative speed in one dimension; it is similar in two dimensions except that we must add and subtract velocities as vectors. </a:t>
            </a:r>
            <a:endParaRPr lang="en-US" dirty="0" smtClean="0">
              <a:latin typeface="Times New Roman" charset="0"/>
              <a:cs typeface="Times New Roman" charset="0"/>
            </a:endParaRPr>
          </a:p>
          <a:p>
            <a:pPr marL="0" indent="0">
              <a:spcBef>
                <a:spcPct val="50000"/>
              </a:spcBef>
              <a:buNone/>
            </a:pPr>
            <a:r>
              <a:rPr lang="en-US" dirty="0">
                <a:latin typeface="Times New Roman" charset="0"/>
                <a:cs typeface="Times New Roman" charset="0"/>
              </a:rPr>
              <a:t>Each velocity is labeled first with the object, and second with the reference frame in which it has this velocity. In the following example, </a:t>
            </a:r>
            <a:r>
              <a:rPr lang="en-US" dirty="0" err="1">
                <a:latin typeface="Times New Roman" charset="0"/>
                <a:cs typeface="Times New Roman" charset="0"/>
              </a:rPr>
              <a:t>v</a:t>
            </a:r>
            <a:r>
              <a:rPr lang="en-US" baseline="-25000" dirty="0" err="1">
                <a:latin typeface="Times New Roman" charset="0"/>
                <a:cs typeface="Times New Roman" charset="0"/>
              </a:rPr>
              <a:t>WS</a:t>
            </a:r>
            <a:r>
              <a:rPr lang="en-US" dirty="0">
                <a:latin typeface="Times New Roman" charset="0"/>
                <a:cs typeface="Times New Roman" charset="0"/>
              </a:rPr>
              <a:t> is the velocity of the water in the shore frame, </a:t>
            </a:r>
            <a:r>
              <a:rPr lang="en-US" dirty="0" err="1">
                <a:latin typeface="Times New Roman" charset="0"/>
                <a:cs typeface="Times New Roman" charset="0"/>
              </a:rPr>
              <a:t>v</a:t>
            </a:r>
            <a:r>
              <a:rPr lang="en-US" baseline="-25000" dirty="0" err="1">
                <a:latin typeface="Times New Roman" charset="0"/>
                <a:cs typeface="Times New Roman" charset="0"/>
              </a:rPr>
              <a:t>BS</a:t>
            </a:r>
            <a:r>
              <a:rPr lang="en-US" dirty="0">
                <a:latin typeface="Times New Roman" charset="0"/>
                <a:cs typeface="Times New Roman" charset="0"/>
              </a:rPr>
              <a:t> is the velocity of the boat in the shore frame, and </a:t>
            </a:r>
            <a:r>
              <a:rPr lang="en-US" dirty="0" err="1">
                <a:latin typeface="Times New Roman" charset="0"/>
                <a:cs typeface="Times New Roman" charset="0"/>
              </a:rPr>
              <a:t>v</a:t>
            </a:r>
            <a:r>
              <a:rPr lang="en-US" baseline="-25000" dirty="0" err="1">
                <a:latin typeface="Times New Roman" charset="0"/>
                <a:cs typeface="Times New Roman" charset="0"/>
              </a:rPr>
              <a:t>BW</a:t>
            </a:r>
            <a:r>
              <a:rPr lang="en-US" dirty="0">
                <a:latin typeface="Times New Roman" charset="0"/>
                <a:cs typeface="Times New Roman" charset="0"/>
              </a:rPr>
              <a:t> is the velocity of the boat in the water frame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320046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3-8 Relative Velocity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 this case, the relationship between the three velocities is: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28_Figure.jpg"/>
          <p:cNvPicPr>
            <a:picLocks noChangeAspect="1"/>
          </p:cNvPicPr>
          <p:nvPr/>
        </p:nvPicPr>
        <p:blipFill rotWithShape="1">
          <a:blip r:embed="rId2">
            <a:extLst>
              <a:ext uri="{28A0092B-C50C-407E-A947-70E740481C1C}">
                <a14:useLocalDpi xmlns:a14="http://schemas.microsoft.com/office/drawing/2010/main" val="0"/>
              </a:ext>
            </a:extLst>
          </a:blip>
          <a:srcRect b="3397"/>
          <a:stretch/>
        </p:blipFill>
        <p:spPr>
          <a:xfrm>
            <a:off x="5181600" y="2454846"/>
            <a:ext cx="3425952" cy="4169347"/>
          </a:xfrm>
          <a:prstGeom prst="rect">
            <a:avLst/>
          </a:prstGeom>
        </p:spPr>
      </p:pic>
      <p:pic>
        <p:nvPicPr>
          <p:cNvPr id="6" name="Picture 5" descr="03_KeyEquation_07.jpg"/>
          <p:cNvPicPr>
            <a:picLocks noChangeAspect="1"/>
          </p:cNvPicPr>
          <p:nvPr/>
        </p:nvPicPr>
        <p:blipFill rotWithShape="1">
          <a:blip r:embed="rId3">
            <a:extLst>
              <a:ext uri="{28A0092B-C50C-407E-A947-70E740481C1C}">
                <a14:useLocalDpi xmlns:a14="http://schemas.microsoft.com/office/drawing/2010/main" val="0"/>
              </a:ext>
            </a:extLst>
          </a:blip>
          <a:srcRect r="70138" b="32215"/>
          <a:stretch/>
        </p:blipFill>
        <p:spPr>
          <a:xfrm>
            <a:off x="914400" y="2154110"/>
            <a:ext cx="2552192" cy="338836"/>
          </a:xfrm>
          <a:prstGeom prst="rect">
            <a:avLst/>
          </a:prstGeom>
        </p:spPr>
      </p:pic>
      <p:sp>
        <p:nvSpPr>
          <p:cNvPr id="7" name="Rectangle 6"/>
          <p:cNvSpPr/>
          <p:nvPr/>
        </p:nvSpPr>
        <p:spPr>
          <a:xfrm>
            <a:off x="3733800" y="2154110"/>
            <a:ext cx="646105" cy="369332"/>
          </a:xfrm>
          <a:prstGeom prst="rect">
            <a:avLst/>
          </a:prstGeom>
        </p:spPr>
        <p:txBody>
          <a:bodyPr wrap="none">
            <a:spAutoFit/>
          </a:bodyPr>
          <a:lstStyle/>
          <a:p>
            <a:r>
              <a:rPr lang="en-US" dirty="0" smtClean="0">
                <a:latin typeface="Times New Roman" charset="0"/>
                <a:cs typeface="Times New Roman" charset="0"/>
              </a:rPr>
              <a:t>(3-7)</a:t>
            </a:r>
            <a:endParaRPr lang="en-US" dirty="0"/>
          </a:p>
        </p:txBody>
      </p:sp>
    </p:spTree>
    <p:extLst>
      <p:ext uri="{BB962C8B-B14F-4D97-AF65-F5344CB8AC3E}">
        <p14:creationId xmlns:p14="http://schemas.microsoft.com/office/powerpoint/2010/main" val="938460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3</a:t>
            </a: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A </a:t>
            </a:r>
            <a:r>
              <a:rPr lang="en-US" dirty="0">
                <a:latin typeface="Times New Roman" charset="0"/>
                <a:cs typeface="Times New Roman" charset="0"/>
              </a:rPr>
              <a:t>quantity with magnitude and direction is a vector.</a:t>
            </a:r>
          </a:p>
          <a:p>
            <a:pPr>
              <a:spcBef>
                <a:spcPct val="50000"/>
              </a:spcBef>
              <a:buFontTx/>
              <a:buChar char="•"/>
            </a:pPr>
            <a:r>
              <a:rPr lang="en-US" dirty="0" smtClean="0">
                <a:latin typeface="Times New Roman" charset="0"/>
                <a:cs typeface="Times New Roman" charset="0"/>
              </a:rPr>
              <a:t>A </a:t>
            </a:r>
            <a:r>
              <a:rPr lang="en-US" dirty="0">
                <a:latin typeface="Times New Roman" charset="0"/>
                <a:cs typeface="Times New Roman" charset="0"/>
              </a:rPr>
              <a:t>quantity with magnitude but no direction is a scalar. </a:t>
            </a:r>
          </a:p>
          <a:p>
            <a:pPr>
              <a:spcBef>
                <a:spcPct val="50000"/>
              </a:spcBef>
              <a:buFontTx/>
              <a:buChar char="•"/>
            </a:pPr>
            <a:r>
              <a:rPr lang="en-US" dirty="0" smtClean="0">
                <a:latin typeface="Times New Roman" charset="0"/>
                <a:cs typeface="Times New Roman" charset="0"/>
              </a:rPr>
              <a:t>Vector </a:t>
            </a:r>
            <a:r>
              <a:rPr lang="en-US" dirty="0">
                <a:latin typeface="Times New Roman" charset="0"/>
                <a:cs typeface="Times New Roman" charset="0"/>
              </a:rPr>
              <a:t>addition can be done either graphically or </a:t>
            </a:r>
            <a:r>
              <a:rPr lang="en-US" dirty="0" smtClean="0">
                <a:latin typeface="Times New Roman" charset="0"/>
                <a:cs typeface="Times New Roman" charset="0"/>
              </a:rPr>
              <a:t>using </a:t>
            </a:r>
            <a:r>
              <a:rPr lang="en-US" dirty="0">
                <a:latin typeface="Times New Roman" charset="0"/>
                <a:cs typeface="Times New Roman" charset="0"/>
              </a:rPr>
              <a:t>components. </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sum is called the resultant vector.</a:t>
            </a:r>
          </a:p>
          <a:p>
            <a:pPr>
              <a:spcBef>
                <a:spcPct val="50000"/>
              </a:spcBef>
              <a:buFontTx/>
              <a:buChar char="•"/>
            </a:pPr>
            <a:r>
              <a:rPr lang="en-US" dirty="0" smtClean="0">
                <a:latin typeface="Times New Roman" charset="0"/>
                <a:cs typeface="Times New Roman" charset="0"/>
              </a:rPr>
              <a:t>Projectile </a:t>
            </a:r>
            <a:r>
              <a:rPr lang="en-US" dirty="0">
                <a:latin typeface="Times New Roman" charset="0"/>
                <a:cs typeface="Times New Roman" charset="0"/>
              </a:rPr>
              <a:t>motion is the motion of an object near the Earth</a:t>
            </a:r>
            <a:r>
              <a:rPr lang="ja-JP" altLang="en-US" dirty="0">
                <a:latin typeface="Times New Roman" charset="0"/>
                <a:cs typeface="Times New Roman" charset="0"/>
              </a:rPr>
              <a:t>’</a:t>
            </a:r>
            <a:r>
              <a:rPr lang="en-US" dirty="0">
                <a:latin typeface="Times New Roman" charset="0"/>
                <a:cs typeface="Times New Roman" charset="0"/>
              </a:rPr>
              <a:t>s surface under the influence of gravity.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53460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3-1 Vectors and Scalars</a:t>
            </a:r>
          </a:p>
        </p:txBody>
      </p:sp>
      <p:sp>
        <p:nvSpPr>
          <p:cNvPr id="3" name="Content Placeholder 2"/>
          <p:cNvSpPr>
            <a:spLocks noGrp="1"/>
          </p:cNvSpPr>
          <p:nvPr>
            <p:ph idx="1"/>
          </p:nvPr>
        </p:nvSpPr>
        <p:spPr>
          <a:xfrm>
            <a:off x="457200" y="1600200"/>
            <a:ext cx="4857496" cy="4525963"/>
          </a:xfrm>
        </p:spPr>
        <p:txBody>
          <a:bodyPr/>
          <a:lstStyle/>
          <a:p>
            <a:pPr marL="0" indent="0">
              <a:spcBef>
                <a:spcPct val="50000"/>
              </a:spcBef>
              <a:buNone/>
            </a:pPr>
            <a:r>
              <a:rPr lang="en-US" dirty="0">
                <a:latin typeface="Times New Roman" charset="0"/>
                <a:cs typeface="Times New Roman" charset="0"/>
              </a:rPr>
              <a:t>A vector has magnitude as well as direction.</a:t>
            </a:r>
          </a:p>
          <a:p>
            <a:pPr marL="0" indent="0">
              <a:spcBef>
                <a:spcPct val="50000"/>
              </a:spcBef>
              <a:buNone/>
            </a:pPr>
            <a:r>
              <a:rPr lang="en-US" dirty="0">
                <a:latin typeface="Times New Roman" charset="0"/>
                <a:cs typeface="Times New Roman" charset="0"/>
              </a:rPr>
              <a:t>Some vector quantities: displacement, velocity, force, momentum</a:t>
            </a:r>
          </a:p>
          <a:p>
            <a:pPr marL="0" indent="0">
              <a:spcBef>
                <a:spcPct val="50000"/>
              </a:spcBef>
              <a:buNone/>
            </a:pPr>
            <a:r>
              <a:rPr lang="en-US" dirty="0">
                <a:latin typeface="Times New Roman" charset="0"/>
                <a:cs typeface="Times New Roman" charset="0"/>
              </a:rPr>
              <a:t>A scalar has only a magnitude.</a:t>
            </a:r>
          </a:p>
          <a:p>
            <a:pPr marL="0" indent="0">
              <a:spcBef>
                <a:spcPct val="50000"/>
              </a:spcBef>
              <a:buNone/>
            </a:pPr>
            <a:r>
              <a:rPr lang="en-US" dirty="0">
                <a:latin typeface="Times New Roman" charset="0"/>
                <a:cs typeface="Times New Roman" charset="0"/>
              </a:rPr>
              <a:t>Some scalar quantities: mass, time, temperature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01_Figure.jpg"/>
          <p:cNvPicPr>
            <a:picLocks noChangeAspect="1"/>
          </p:cNvPicPr>
          <p:nvPr/>
        </p:nvPicPr>
        <p:blipFill rotWithShape="1">
          <a:blip r:embed="rId2">
            <a:extLst>
              <a:ext uri="{28A0092B-C50C-407E-A947-70E740481C1C}">
                <a14:useLocalDpi xmlns:a14="http://schemas.microsoft.com/office/drawing/2010/main" val="0"/>
              </a:ext>
            </a:extLst>
          </a:blip>
          <a:srcRect b="2789"/>
          <a:stretch/>
        </p:blipFill>
        <p:spPr>
          <a:xfrm>
            <a:off x="5314696" y="951484"/>
            <a:ext cx="3645408" cy="5754116"/>
          </a:xfrm>
          <a:prstGeom prst="rect">
            <a:avLst/>
          </a:prstGeom>
        </p:spPr>
      </p:pic>
    </p:spTree>
    <p:extLst>
      <p:ext uri="{BB962C8B-B14F-4D97-AF65-F5344CB8AC3E}">
        <p14:creationId xmlns:p14="http://schemas.microsoft.com/office/powerpoint/2010/main" val="428705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3-2 Addition of </a:t>
            </a:r>
            <a:r>
              <a:rPr lang="en-US" dirty="0" smtClean="0">
                <a:latin typeface="Times New Roman" charset="0"/>
                <a:cs typeface="Times New Roman" charset="0"/>
              </a:rPr>
              <a:t>Vectors—Graphical </a:t>
            </a:r>
            <a:r>
              <a:rPr lang="en-US" dirty="0">
                <a:latin typeface="Times New Roman" charset="0"/>
                <a:cs typeface="Times New Roman" charset="0"/>
              </a:rPr>
              <a:t>Methods</a:t>
            </a:r>
          </a:p>
        </p:txBody>
      </p:sp>
      <p:sp>
        <p:nvSpPr>
          <p:cNvPr id="3" name="Content Placeholder 2"/>
          <p:cNvSpPr>
            <a:spLocks noGrp="1"/>
          </p:cNvSpPr>
          <p:nvPr>
            <p:ph idx="1"/>
          </p:nvPr>
        </p:nvSpPr>
        <p:spPr>
          <a:xfrm>
            <a:off x="457200" y="1600200"/>
            <a:ext cx="3657600" cy="4525963"/>
          </a:xfrm>
        </p:spPr>
        <p:txBody>
          <a:bodyPr/>
          <a:lstStyle/>
          <a:p>
            <a:pPr marL="0" indent="0">
              <a:spcBef>
                <a:spcPct val="50000"/>
              </a:spcBef>
              <a:buNone/>
            </a:pPr>
            <a:r>
              <a:rPr lang="en-US" dirty="0">
                <a:latin typeface="Times New Roman" charset="0"/>
                <a:cs typeface="Times New Roman" charset="0"/>
              </a:rPr>
              <a:t>For vectors in one dimension, simple addition and subtraction are all that is needed. </a:t>
            </a:r>
          </a:p>
          <a:p>
            <a:pPr marL="0" indent="0">
              <a:spcBef>
                <a:spcPct val="50000"/>
              </a:spcBef>
              <a:buNone/>
            </a:pPr>
            <a:r>
              <a:rPr lang="en-US" dirty="0">
                <a:latin typeface="Times New Roman" charset="0"/>
                <a:cs typeface="Times New Roman" charset="0"/>
              </a:rPr>
              <a:t>You do need to be careful about the signs, as the figure indicates.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02_Figure.jpg"/>
          <p:cNvPicPr>
            <a:picLocks noChangeAspect="1"/>
          </p:cNvPicPr>
          <p:nvPr/>
        </p:nvPicPr>
        <p:blipFill rotWithShape="1">
          <a:blip r:embed="rId2">
            <a:extLst>
              <a:ext uri="{28A0092B-C50C-407E-A947-70E740481C1C}">
                <a14:useLocalDpi xmlns:a14="http://schemas.microsoft.com/office/drawing/2010/main" val="0"/>
              </a:ext>
            </a:extLst>
          </a:blip>
          <a:srcRect b="3009"/>
          <a:stretch/>
        </p:blipFill>
        <p:spPr>
          <a:xfrm>
            <a:off x="4299204" y="1500632"/>
            <a:ext cx="4730496" cy="5220843"/>
          </a:xfrm>
          <a:prstGeom prst="rect">
            <a:avLst/>
          </a:prstGeom>
        </p:spPr>
      </p:pic>
    </p:spTree>
    <p:extLst>
      <p:ext uri="{BB962C8B-B14F-4D97-AF65-F5344CB8AC3E}">
        <p14:creationId xmlns:p14="http://schemas.microsoft.com/office/powerpoint/2010/main" val="88958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3-2 Addition of Vectors—Graphical Methods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the motion is in two dimensions, the situation is somewhat more complicated. </a:t>
            </a:r>
          </a:p>
          <a:p>
            <a:pPr marL="0" indent="0">
              <a:spcBef>
                <a:spcPct val="50000"/>
              </a:spcBef>
              <a:buNone/>
            </a:pPr>
            <a:r>
              <a:rPr lang="en-US" dirty="0">
                <a:latin typeface="Times New Roman" charset="0"/>
                <a:cs typeface="Times New Roman" charset="0"/>
              </a:rPr>
              <a:t>Here, the actual travel paths are at right angles to one another; we can find the displacement by using the Pythagorean Theorem</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03_Figure.jpg"/>
          <p:cNvPicPr>
            <a:picLocks noChangeAspect="1"/>
          </p:cNvPicPr>
          <p:nvPr/>
        </p:nvPicPr>
        <p:blipFill rotWithShape="1">
          <a:blip r:embed="rId2">
            <a:extLst>
              <a:ext uri="{28A0092B-C50C-407E-A947-70E740481C1C}">
                <a14:useLocalDpi xmlns:a14="http://schemas.microsoft.com/office/drawing/2010/main" val="0"/>
              </a:ext>
            </a:extLst>
          </a:blip>
          <a:srcRect b="5000"/>
          <a:stretch/>
        </p:blipFill>
        <p:spPr>
          <a:xfrm>
            <a:off x="4552506" y="3962400"/>
            <a:ext cx="4362894" cy="2773521"/>
          </a:xfrm>
          <a:prstGeom prst="rect">
            <a:avLst/>
          </a:prstGeom>
        </p:spPr>
      </p:pic>
    </p:spTree>
    <p:extLst>
      <p:ext uri="{BB962C8B-B14F-4D97-AF65-F5344CB8AC3E}">
        <p14:creationId xmlns:p14="http://schemas.microsoft.com/office/powerpoint/2010/main" val="105222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3-2 Addition of Vectors—Graphical Methods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Adding the vectors in the opposite order gives the same result: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04_Figure.jpg"/>
          <p:cNvPicPr>
            <a:picLocks noChangeAspect="1"/>
          </p:cNvPicPr>
          <p:nvPr/>
        </p:nvPicPr>
        <p:blipFill rotWithShape="1">
          <a:blip r:embed="rId2">
            <a:extLst>
              <a:ext uri="{28A0092B-C50C-407E-A947-70E740481C1C}">
                <a14:useLocalDpi xmlns:a14="http://schemas.microsoft.com/office/drawing/2010/main" val="0"/>
              </a:ext>
            </a:extLst>
          </a:blip>
          <a:srcRect t="-2035" b="4993"/>
          <a:stretch/>
        </p:blipFill>
        <p:spPr>
          <a:xfrm>
            <a:off x="1922082" y="2514600"/>
            <a:ext cx="5315712" cy="3632200"/>
          </a:xfrm>
          <a:prstGeom prst="rect">
            <a:avLst/>
          </a:prstGeom>
        </p:spPr>
      </p:pic>
    </p:spTree>
    <p:extLst>
      <p:ext uri="{BB962C8B-B14F-4D97-AF65-F5344CB8AC3E}">
        <p14:creationId xmlns:p14="http://schemas.microsoft.com/office/powerpoint/2010/main" val="52935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3-2 Addition of Vectors—Graphical Methods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Even if the vectors are not at right angles, they can be added graphically by using the </a:t>
            </a:r>
            <a:r>
              <a:rPr lang="ja-JP" altLang="en-US" dirty="0">
                <a:latin typeface="Times New Roman" charset="0"/>
                <a:cs typeface="Times New Roman" charset="0"/>
              </a:rPr>
              <a:t>“</a:t>
            </a:r>
            <a:r>
              <a:rPr lang="en-US" dirty="0">
                <a:latin typeface="Times New Roman" charset="0"/>
                <a:cs typeface="Times New Roman" charset="0"/>
              </a:rPr>
              <a:t>tail-to-tip</a:t>
            </a:r>
            <a:r>
              <a:rPr lang="ja-JP" altLang="en-US" dirty="0">
                <a:latin typeface="Times New Roman" charset="0"/>
                <a:cs typeface="Times New Roman" charset="0"/>
              </a:rPr>
              <a:t>”</a:t>
            </a:r>
            <a:r>
              <a:rPr lang="en-US" dirty="0">
                <a:latin typeface="Times New Roman" charset="0"/>
                <a:cs typeface="Times New Roman" charset="0"/>
              </a:rPr>
              <a:t> method.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05_Figure.jpg"/>
          <p:cNvPicPr>
            <a:picLocks noChangeAspect="1"/>
          </p:cNvPicPr>
          <p:nvPr/>
        </p:nvPicPr>
        <p:blipFill rotWithShape="1">
          <a:blip r:embed="rId2">
            <a:extLst>
              <a:ext uri="{28A0092B-C50C-407E-A947-70E740481C1C}">
                <a14:useLocalDpi xmlns:a14="http://schemas.microsoft.com/office/drawing/2010/main" val="0"/>
              </a:ext>
            </a:extLst>
          </a:blip>
          <a:srcRect b="7167"/>
          <a:stretch/>
        </p:blipFill>
        <p:spPr>
          <a:xfrm>
            <a:off x="306642" y="3213100"/>
            <a:ext cx="8546592" cy="2184400"/>
          </a:xfrm>
          <a:prstGeom prst="rect">
            <a:avLst/>
          </a:prstGeom>
          <a:noFill/>
          <a:ln>
            <a:noFill/>
          </a:ln>
        </p:spPr>
      </p:pic>
    </p:spTree>
    <p:extLst>
      <p:ext uri="{BB962C8B-B14F-4D97-AF65-F5344CB8AC3E}">
        <p14:creationId xmlns:p14="http://schemas.microsoft.com/office/powerpoint/2010/main" val="181527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_06_Figure.jpg"/>
          <p:cNvPicPr>
            <a:picLocks noChangeAspect="1"/>
          </p:cNvPicPr>
          <p:nvPr/>
        </p:nvPicPr>
        <p:blipFill rotWithShape="1">
          <a:blip r:embed="rId2">
            <a:extLst>
              <a:ext uri="{28A0092B-C50C-407E-A947-70E740481C1C}">
                <a14:useLocalDpi xmlns:a14="http://schemas.microsoft.com/office/drawing/2010/main" val="0"/>
              </a:ext>
            </a:extLst>
          </a:blip>
          <a:srcRect b="3966"/>
          <a:stretch/>
        </p:blipFill>
        <p:spPr>
          <a:xfrm>
            <a:off x="306642" y="2667000"/>
            <a:ext cx="8546592" cy="4074541"/>
          </a:xfrm>
          <a:prstGeom prst="rect">
            <a:avLst/>
          </a:prstGeom>
          <a:noFill/>
          <a:ln>
            <a:noFill/>
          </a:ln>
        </p:spPr>
      </p:pic>
      <p:sp>
        <p:nvSpPr>
          <p:cNvPr id="2" name="Title 1"/>
          <p:cNvSpPr>
            <a:spLocks noGrp="1"/>
          </p:cNvSpPr>
          <p:nvPr>
            <p:ph type="title"/>
          </p:nvPr>
        </p:nvSpPr>
        <p:spPr/>
        <p:txBody>
          <a:bodyPr/>
          <a:lstStyle/>
          <a:p>
            <a:r>
              <a:rPr lang="en-US" dirty="0">
                <a:latin typeface="Times New Roman" charset="0"/>
                <a:cs typeface="Times New Roman" charset="0"/>
              </a:rPr>
              <a:t>3-2 Addition of Vectors—Graphical Methods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parallelogram method may also be used; here again the vectors must be </a:t>
            </a:r>
            <a:r>
              <a:rPr lang="en-US" altLang="ja-JP" dirty="0" smtClean="0">
                <a:latin typeface="Times New Roman" charset="0"/>
                <a:cs typeface="Times New Roman" charset="0"/>
              </a:rPr>
              <a:t>“</a:t>
            </a:r>
            <a:r>
              <a:rPr lang="en-US" dirty="0" smtClean="0">
                <a:latin typeface="Times New Roman" charset="0"/>
                <a:cs typeface="Times New Roman" charset="0"/>
              </a:rPr>
              <a:t>tail</a:t>
            </a:r>
            <a:r>
              <a:rPr lang="en-US" dirty="0">
                <a:latin typeface="Times New Roman" charset="0"/>
                <a:cs typeface="Times New Roman" charset="0"/>
              </a:rPr>
              <a:t>-to-tip</a:t>
            </a:r>
            <a:r>
              <a:rPr lang="en-US" dirty="0" smtClean="0">
                <a:latin typeface="Times New Roman" charset="0"/>
                <a:cs typeface="Times New Roman" charset="0"/>
              </a:rPr>
              <a:t>.</a:t>
            </a:r>
            <a:r>
              <a:rPr lang="en-US" altLang="ja-JP"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56079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3-3 Subtraction of Vectors, and Multiplication of a Vector by a Scalar</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In order to subtract vectors, we define the negative of a vector, which has the same magnitude but points in the opposite direction.</a:t>
            </a:r>
          </a:p>
          <a:p>
            <a:pPr marL="0" indent="0">
              <a:buNone/>
            </a:pPr>
            <a:endParaRPr lang="en-US" dirty="0" smtClean="0"/>
          </a:p>
          <a:p>
            <a:pPr marL="0" indent="0">
              <a:buNone/>
            </a:pPr>
            <a:endParaRPr lang="en-US" dirty="0"/>
          </a:p>
          <a:p>
            <a:pPr marL="0" indent="0">
              <a:buNone/>
            </a:pPr>
            <a:endParaRPr lang="en-US" dirty="0" smtClean="0">
              <a:latin typeface="Times New Roman" charset="0"/>
              <a:cs typeface="Times New Roman" charset="0"/>
            </a:endParaRPr>
          </a:p>
          <a:p>
            <a:pPr marL="0" indent="0">
              <a:buNone/>
            </a:pPr>
            <a:r>
              <a:rPr lang="en-US" dirty="0" smtClean="0">
                <a:latin typeface="Times New Roman" charset="0"/>
                <a:cs typeface="Times New Roman" charset="0"/>
              </a:rPr>
              <a:t>Then </a:t>
            </a:r>
            <a:r>
              <a:rPr lang="en-US" dirty="0">
                <a:latin typeface="Times New Roman" charset="0"/>
                <a:cs typeface="Times New Roman" charset="0"/>
              </a:rPr>
              <a:t>we add the negative vector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3_07_Figure.jpg"/>
          <p:cNvPicPr>
            <a:picLocks noChangeAspect="1"/>
          </p:cNvPicPr>
          <p:nvPr/>
        </p:nvPicPr>
        <p:blipFill rotWithShape="1">
          <a:blip r:embed="rId2">
            <a:extLst>
              <a:ext uri="{28A0092B-C50C-407E-A947-70E740481C1C}">
                <a14:useLocalDpi xmlns:a14="http://schemas.microsoft.com/office/drawing/2010/main" val="0"/>
              </a:ext>
            </a:extLst>
          </a:blip>
          <a:srcRect b="9781"/>
          <a:stretch/>
        </p:blipFill>
        <p:spPr>
          <a:xfrm>
            <a:off x="3546666" y="2766568"/>
            <a:ext cx="2066544" cy="1424432"/>
          </a:xfrm>
          <a:prstGeom prst="rect">
            <a:avLst/>
          </a:prstGeom>
        </p:spPr>
      </p:pic>
      <p:pic>
        <p:nvPicPr>
          <p:cNvPr id="6" name="Picture 5" descr="03_08_Figure.jpg"/>
          <p:cNvPicPr>
            <a:picLocks noChangeAspect="1"/>
          </p:cNvPicPr>
          <p:nvPr/>
        </p:nvPicPr>
        <p:blipFill rotWithShape="1">
          <a:blip r:embed="rId3">
            <a:extLst>
              <a:ext uri="{28A0092B-C50C-407E-A947-70E740481C1C}">
                <a14:useLocalDpi xmlns:a14="http://schemas.microsoft.com/office/drawing/2010/main" val="0"/>
              </a:ext>
            </a:extLst>
          </a:blip>
          <a:srcRect b="20292"/>
          <a:stretch/>
        </p:blipFill>
        <p:spPr>
          <a:xfrm>
            <a:off x="306642" y="5125212"/>
            <a:ext cx="8546592" cy="1000951"/>
          </a:xfrm>
          <a:prstGeom prst="rect">
            <a:avLst/>
          </a:prstGeom>
        </p:spPr>
      </p:pic>
    </p:spTree>
    <p:extLst>
      <p:ext uri="{BB962C8B-B14F-4D97-AF65-F5344CB8AC3E}">
        <p14:creationId xmlns:p14="http://schemas.microsoft.com/office/powerpoint/2010/main" val="2033481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2987</TotalTime>
  <Words>1097</Words>
  <Application>Microsoft Office PowerPoint</Application>
  <PresentationFormat>On-screen Show (4:3)</PresentationFormat>
  <Paragraphs>112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Chapter 3 Kinematics in Two Dimensions; Vectors</vt:lpstr>
      <vt:lpstr>Contents of Chapter 3</vt:lpstr>
      <vt:lpstr>3-1 Vectors and Scalars</vt:lpstr>
      <vt:lpstr>3-2 Addition of Vectors—Graphical Methods</vt:lpstr>
      <vt:lpstr>3-2 Addition of Vectors—Graphical Methods</vt:lpstr>
      <vt:lpstr>3-2 Addition of Vectors—Graphical Methods</vt:lpstr>
      <vt:lpstr>3-2 Addition of Vectors—Graphical Methods</vt:lpstr>
      <vt:lpstr>3-2 Addition of Vectors—Graphical Methods</vt:lpstr>
      <vt:lpstr>3-3 Subtraction of Vectors, and Multiplication of a Vector by a Scalar</vt:lpstr>
      <vt:lpstr>3-3 Subtraction of Vectors, and Multiplication of a Vector by a Scalar</vt:lpstr>
      <vt:lpstr>3-4 Adding Vectors by Components</vt:lpstr>
      <vt:lpstr>3-4 Adding Vectors by Components</vt:lpstr>
      <vt:lpstr>3-4 Adding Vectors by Components</vt:lpstr>
      <vt:lpstr>3-4 Adding Vectors by Components</vt:lpstr>
      <vt:lpstr>3-5 Projectile Motion</vt:lpstr>
      <vt:lpstr>3-5 Projectile Motion</vt:lpstr>
      <vt:lpstr>3-5 Projectile Motion</vt:lpstr>
      <vt:lpstr>3-5 Projectile Motion</vt:lpstr>
      <vt:lpstr>3-6 Solving Projectile Motion Problems</vt:lpstr>
      <vt:lpstr>3-6 Solving Projectile Motion Problems</vt:lpstr>
      <vt:lpstr>3-6 Solving Projectile Motion Problems</vt:lpstr>
      <vt:lpstr>3-7 Projectile Motion Is Parabolic</vt:lpstr>
      <vt:lpstr>3-8 Relative Velocity</vt:lpstr>
      <vt:lpstr>3-8 Relative Velocity</vt:lpstr>
      <vt:lpstr>Summary of Chapter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saki</cp:lastModifiedBy>
  <cp:revision>58</cp:revision>
  <dcterms:created xsi:type="dcterms:W3CDTF">2013-06-27T17:53:05Z</dcterms:created>
  <dcterms:modified xsi:type="dcterms:W3CDTF">2016-11-07T15:30:14Z</dcterms:modified>
</cp:coreProperties>
</file>