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257" r:id="rId2"/>
    <p:sldId id="280" r:id="rId3"/>
    <p:sldId id="281" r:id="rId4"/>
    <p:sldId id="282" r:id="rId5"/>
    <p:sldId id="293" r:id="rId6"/>
    <p:sldId id="283" r:id="rId7"/>
    <p:sldId id="284" r:id="rId8"/>
    <p:sldId id="285" r:id="rId9"/>
    <p:sldId id="286" r:id="rId10"/>
    <p:sldId id="287" r:id="rId11"/>
    <p:sldId id="288" r:id="rId12"/>
    <p:sldId id="289" r:id="rId13"/>
    <p:sldId id="290" r:id="rId14"/>
    <p:sldId id="291" r:id="rId15"/>
    <p:sldId id="292" r:id="rId16"/>
    <p:sldId id="295"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99" r:id="rId39"/>
    <p:sldId id="300" r:id="rId40"/>
    <p:sldId id="309" r:id="rId41"/>
    <p:sldId id="297" r:id="rId42"/>
    <p:sldId id="296" r:id="rId43"/>
    <p:sldId id="301" r:id="rId44"/>
    <p:sldId id="310" r:id="rId45"/>
    <p:sldId id="311" r:id="rId46"/>
    <p:sldId id="298" r:id="rId47"/>
    <p:sldId id="302" r:id="rId48"/>
    <p:sldId id="303" r:id="rId49"/>
    <p:sldId id="304" r:id="rId50"/>
    <p:sldId id="312" r:id="rId51"/>
    <p:sldId id="313" r:id="rId52"/>
    <p:sldId id="305" r:id="rId53"/>
    <p:sldId id="306" r:id="rId54"/>
    <p:sldId id="307" r:id="rId55"/>
    <p:sldId id="308"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snapToObjects="1" showGuides="1">
      <p:cViewPr>
        <p:scale>
          <a:sx n="66" d="100"/>
          <a:sy n="66" d="100"/>
        </p:scale>
        <p:origin x="-106" y="-58"/>
      </p:cViewPr>
      <p:guideLst>
        <p:guide orient="horz" pos="2136"/>
        <p:guide pos="2885"/>
      </p:guideLst>
    </p:cSldViewPr>
  </p:slideViewPr>
  <p:outlineViewPr>
    <p:cViewPr>
      <p:scale>
        <a:sx n="33" d="100"/>
        <a:sy n="33" d="100"/>
      </p:scale>
      <p:origin x="48" y="246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10/24/2014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10/24/2014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7251D-510C-254B-94D9-4B97D2E59A72}" type="slidenum">
              <a:rPr lang="en-US" smtClean="0"/>
              <a:t>46</a:t>
            </a:fld>
            <a:endParaRPr lang="en-US"/>
          </a:p>
        </p:txBody>
      </p:sp>
    </p:spTree>
    <p:extLst>
      <p:ext uri="{BB962C8B-B14F-4D97-AF65-F5344CB8AC3E}">
        <p14:creationId xmlns:p14="http://schemas.microsoft.com/office/powerpoint/2010/main" val="71983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alc</a:t>
            </a:r>
            <a:endParaRPr lang="en-US" dirty="0"/>
          </a:p>
        </p:txBody>
      </p:sp>
      <p:sp>
        <p:nvSpPr>
          <p:cNvPr id="4" name="Slide Number Placeholder 3"/>
          <p:cNvSpPr>
            <a:spLocks noGrp="1"/>
          </p:cNvSpPr>
          <p:nvPr>
            <p:ph type="sldNum" sz="quarter" idx="10"/>
          </p:nvPr>
        </p:nvSpPr>
        <p:spPr/>
        <p:txBody>
          <a:bodyPr/>
          <a:lstStyle/>
          <a:p>
            <a:fld id="{2CA7251D-510C-254B-94D9-4B97D2E59A72}" type="slidenum">
              <a:rPr lang="en-US" smtClean="0"/>
              <a:t>47</a:t>
            </a:fld>
            <a:endParaRPr lang="en-US"/>
          </a:p>
        </p:txBody>
      </p:sp>
    </p:spTree>
    <p:extLst>
      <p:ext uri="{BB962C8B-B14F-4D97-AF65-F5344CB8AC3E}">
        <p14:creationId xmlns:p14="http://schemas.microsoft.com/office/powerpoint/2010/main" val="394664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4</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C53D74-7608-4948-8E88-67F855891C69}" type="datetimeFigureOut">
              <a:rPr lang="en-US" smtClean="0"/>
              <a:t>10/24/2014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55845DD-76D5-4237-A0F9-136E5C998DE3}" type="slidenum">
              <a:rPr lang="en-US" smtClean="0"/>
              <a:t>‹#›</a:t>
            </a:fld>
            <a:endParaRPr lang="en-US"/>
          </a:p>
        </p:txBody>
      </p:sp>
    </p:spTree>
    <p:extLst>
      <p:ext uri="{BB962C8B-B14F-4D97-AF65-F5344CB8AC3E}">
        <p14:creationId xmlns:p14="http://schemas.microsoft.com/office/powerpoint/2010/main" val="4196950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spcBef>
                <a:spcPct val="50000"/>
              </a:spcBef>
            </a:pPr>
            <a:r>
              <a:rPr lang="en-US" dirty="0" smtClean="0"/>
              <a:t>Chapter 4</a:t>
            </a:r>
            <a:br>
              <a:rPr lang="en-US" dirty="0" smtClean="0"/>
            </a:br>
            <a:r>
              <a:rPr lang="en-US" dirty="0">
                <a:latin typeface="Times New Roman" charset="0"/>
                <a:cs typeface="Times New Roman" charset="0"/>
              </a:rPr>
              <a:t>Dynamics</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Aim: How can we describe Newton</a:t>
            </a:r>
            <a:r>
              <a:rPr lang="en-US" altLang="ja-JP" dirty="0" smtClean="0">
                <a:latin typeface="Times New Roman" charset="0"/>
                <a:cs typeface="Times New Roman" charset="0"/>
              </a:rPr>
              <a:t>’</a:t>
            </a:r>
            <a:r>
              <a:rPr lang="en-US" dirty="0" smtClean="0">
                <a:latin typeface="Times New Roman" charset="0"/>
                <a:cs typeface="Times New Roman" charset="0"/>
              </a:rPr>
              <a:t>s Laws of Motion?</a:t>
            </a:r>
            <a:endParaRPr lang="en-US" dirty="0">
              <a:latin typeface="Times New Roman" charset="0"/>
              <a:cs typeface="Times New Roman" charset="0"/>
            </a:endParaRPr>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3" name="Picture Placeholder 2" descr="04_ChOpener.jpg"/>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0222" r="-40222" b="3286"/>
          <a:stretch/>
        </p:blipFill>
        <p:spPr>
          <a:xfrm>
            <a:off x="752640" y="2443163"/>
            <a:ext cx="7656513" cy="3830637"/>
          </a:xfrm>
        </p:spPr>
      </p:pic>
    </p:spTree>
    <p:extLst>
      <p:ext uri="{BB962C8B-B14F-4D97-AF65-F5344CB8AC3E}">
        <p14:creationId xmlns:p14="http://schemas.microsoft.com/office/powerpoint/2010/main" val="1633477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Example 2</a:t>
            </a:r>
            <a:r>
              <a:rPr lang="en-US" dirty="0"/>
              <a:t>: </a:t>
            </a:r>
            <a:r>
              <a:rPr lang="en-US" b="1" dirty="0"/>
              <a:t>Sketch </a:t>
            </a:r>
            <a:r>
              <a:rPr lang="en-US" dirty="0"/>
              <a:t>a free body diagram of a laptop sitting on a table.</a:t>
            </a:r>
            <a:endParaRPr lang="en-US" dirty="0" smtClean="0">
              <a:effectLst/>
            </a:endParaRPr>
          </a:p>
          <a:p>
            <a:endParaRPr lang="en-US" dirty="0"/>
          </a:p>
        </p:txBody>
      </p:sp>
    </p:spTree>
    <p:extLst>
      <p:ext uri="{BB962C8B-B14F-4D97-AF65-F5344CB8AC3E}">
        <p14:creationId xmlns:p14="http://schemas.microsoft.com/office/powerpoint/2010/main" val="3168338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1241425"/>
          </a:xfrm>
        </p:spPr>
        <p:txBody>
          <a:bodyPr>
            <a:normAutofit fontScale="90000"/>
          </a:bodyPr>
          <a:lstStyle/>
          <a:p>
            <a:r>
              <a:rPr lang="en-US" b="1" dirty="0" smtClean="0"/>
              <a:t>Example 2</a:t>
            </a:r>
            <a:r>
              <a:rPr lang="en-US" dirty="0" smtClean="0"/>
              <a:t>: </a:t>
            </a:r>
            <a:r>
              <a:rPr lang="en-US" b="1" dirty="0" smtClean="0"/>
              <a:t>Sketch </a:t>
            </a:r>
            <a:r>
              <a:rPr lang="en-US" dirty="0" smtClean="0"/>
              <a:t>a free body diagram of a laptop sitting on a table.</a:t>
            </a:r>
            <a:r>
              <a:rPr lang="en-US" dirty="0" smtClean="0">
                <a:effectLst/>
              </a:rPr>
              <a:t/>
            </a:r>
            <a:br>
              <a:rPr lang="en-US" dirty="0" smtClean="0">
                <a:effectLst/>
              </a:rPr>
            </a:br>
            <a:endParaRPr lang="en-US" dirty="0"/>
          </a:p>
        </p:txBody>
      </p:sp>
      <p:sp>
        <p:nvSpPr>
          <p:cNvPr id="3" name="Subtitle 2"/>
          <p:cNvSpPr>
            <a:spLocks noGrp="1"/>
          </p:cNvSpPr>
          <p:nvPr>
            <p:ph type="subTitle" idx="1"/>
          </p:nvPr>
        </p:nvSpPr>
        <p:spPr/>
        <p:txBody>
          <a:bodyPr>
            <a:normAutofit fontScale="92500" lnSpcReduction="10000"/>
          </a:bodyPr>
          <a:lstStyle/>
          <a:p>
            <a:r>
              <a:rPr lang="en-US" i="1" dirty="0"/>
              <a:t>A normal force is exerted</a:t>
            </a:r>
            <a:endParaRPr lang="en-US" dirty="0" smtClean="0">
              <a:effectLst/>
            </a:endParaRPr>
          </a:p>
          <a:p>
            <a:r>
              <a:rPr lang="en-US" i="1" dirty="0"/>
              <a:t>upwards by a surface (like a table or a floor) and is </a:t>
            </a:r>
            <a:r>
              <a:rPr lang="en-US" b="1" i="1" dirty="0"/>
              <a:t>perpendicular </a:t>
            </a:r>
            <a:r>
              <a:rPr lang="en-US" i="1" dirty="0"/>
              <a:t>to the</a:t>
            </a:r>
            <a:endParaRPr lang="en-US" dirty="0" smtClean="0">
              <a:effectLst/>
            </a:endParaRPr>
          </a:p>
          <a:p>
            <a:r>
              <a:rPr lang="en-US" i="1" dirty="0"/>
              <a:t>surface</a:t>
            </a:r>
            <a:r>
              <a:rPr lang="en-US" dirty="0"/>
              <a:t>.</a:t>
            </a:r>
            <a:endParaRPr lang="en-US" dirty="0" smtClean="0">
              <a:effectLst/>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242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64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You are trying to push a heavy box across the floor. You cannot move the box.</a:t>
            </a:r>
            <a:endParaRPr lang="en-US" dirty="0"/>
          </a:p>
        </p:txBody>
      </p:sp>
    </p:spTree>
    <p:extLst>
      <p:ext uri="{BB962C8B-B14F-4D97-AF65-F5344CB8AC3E}">
        <p14:creationId xmlns:p14="http://schemas.microsoft.com/office/powerpoint/2010/main" val="155213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541839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4953000"/>
            <a:ext cx="7772400" cy="1384995"/>
          </a:xfrm>
          <a:prstGeom prst="rect">
            <a:avLst/>
          </a:prstGeom>
        </p:spPr>
        <p:txBody>
          <a:bodyPr wrap="square">
            <a:spAutoFit/>
          </a:bodyPr>
          <a:lstStyle/>
          <a:p>
            <a:r>
              <a:rPr lang="en-US" sz="2800" b="1" dirty="0" smtClean="0">
                <a:latin typeface="+mj-lt"/>
              </a:rPr>
              <a:t>Force due to friction (</a:t>
            </a:r>
            <a:r>
              <a:rPr lang="en-US" sz="2800" b="1" dirty="0" err="1" smtClean="0">
                <a:latin typeface="+mj-lt"/>
              </a:rPr>
              <a:t>F</a:t>
            </a:r>
            <a:r>
              <a:rPr lang="en-US" sz="2800" b="1" baseline="-25000" dirty="0" err="1" smtClean="0">
                <a:latin typeface="+mj-lt"/>
              </a:rPr>
              <a:t>f</a:t>
            </a:r>
            <a:r>
              <a:rPr lang="en-US" sz="2800" b="1" dirty="0" smtClean="0">
                <a:latin typeface="+mj-lt"/>
              </a:rPr>
              <a:t>)always opposes the motion of an object. It is parallel to the surface the object is on.</a:t>
            </a:r>
            <a:endParaRPr lang="en-US" sz="2800" b="1" dirty="0">
              <a:latin typeface="+mj-lt"/>
            </a:endParaRPr>
          </a:p>
        </p:txBody>
      </p:sp>
    </p:spTree>
    <p:extLst>
      <p:ext uri="{BB962C8B-B14F-4D97-AF65-F5344CB8AC3E}">
        <p14:creationId xmlns:p14="http://schemas.microsoft.com/office/powerpoint/2010/main" val="4029197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 sled is sliding down a sloped hill.</a:t>
            </a:r>
            <a:endParaRPr lang="en-US" dirty="0"/>
          </a:p>
        </p:txBody>
      </p:sp>
    </p:spTree>
    <p:extLst>
      <p:ext uri="{BB962C8B-B14F-4D97-AF65-F5344CB8AC3E}">
        <p14:creationId xmlns:p14="http://schemas.microsoft.com/office/powerpoint/2010/main" val="1388936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5775" y="2035821"/>
            <a:ext cx="4932450" cy="36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753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Derive Weight parallel and Weight perpendicular.</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44458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4-1 Force</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A force is a push or pull. </a:t>
            </a:r>
            <a:r>
              <a:rPr lang="en-US" dirty="0" smtClean="0">
                <a:latin typeface="Times New Roman" charset="0"/>
                <a:cs typeface="Times New Roman" charset="0"/>
              </a:rPr>
              <a:t>An</a:t>
            </a:r>
            <a:br>
              <a:rPr lang="en-US" dirty="0" smtClean="0">
                <a:latin typeface="Times New Roman" charset="0"/>
                <a:cs typeface="Times New Roman" charset="0"/>
              </a:rPr>
            </a:br>
            <a:r>
              <a:rPr lang="en-US" dirty="0" smtClean="0">
                <a:latin typeface="Times New Roman" charset="0"/>
                <a:cs typeface="Times New Roman" charset="0"/>
              </a:rPr>
              <a:t>object </a:t>
            </a:r>
            <a:r>
              <a:rPr lang="en-US" dirty="0">
                <a:latin typeface="Times New Roman" charset="0"/>
                <a:cs typeface="Times New Roman" charset="0"/>
              </a:rPr>
              <a:t>at rest needs a </a:t>
            </a:r>
            <a:r>
              <a:rPr lang="en-US" dirty="0" smtClean="0">
                <a:latin typeface="Times New Roman" charset="0"/>
                <a:cs typeface="Times New Roman" charset="0"/>
              </a:rPr>
              <a:t>force</a:t>
            </a:r>
            <a:br>
              <a:rPr lang="en-US" dirty="0" smtClean="0">
                <a:latin typeface="Times New Roman" charset="0"/>
                <a:cs typeface="Times New Roman" charset="0"/>
              </a:rPr>
            </a:br>
            <a:r>
              <a:rPr lang="en-US" dirty="0" smtClean="0">
                <a:latin typeface="Times New Roman" charset="0"/>
                <a:cs typeface="Times New Roman" charset="0"/>
              </a:rPr>
              <a:t>to </a:t>
            </a:r>
            <a:r>
              <a:rPr lang="en-US" dirty="0">
                <a:latin typeface="Times New Roman" charset="0"/>
                <a:cs typeface="Times New Roman" charset="0"/>
              </a:rPr>
              <a:t>get it moving; a </a:t>
            </a:r>
            <a:r>
              <a:rPr lang="en-US" dirty="0" smtClean="0">
                <a:latin typeface="Times New Roman" charset="0"/>
                <a:cs typeface="Times New Roman" charset="0"/>
              </a:rPr>
              <a:t>moving</a:t>
            </a:r>
            <a:br>
              <a:rPr lang="en-US" dirty="0" smtClean="0">
                <a:latin typeface="Times New Roman" charset="0"/>
                <a:cs typeface="Times New Roman" charset="0"/>
              </a:rPr>
            </a:br>
            <a:r>
              <a:rPr lang="en-US" dirty="0" smtClean="0">
                <a:latin typeface="Times New Roman" charset="0"/>
                <a:cs typeface="Times New Roman" charset="0"/>
              </a:rPr>
              <a:t>object </a:t>
            </a:r>
            <a:r>
              <a:rPr lang="en-US" dirty="0">
                <a:latin typeface="Times New Roman" charset="0"/>
                <a:cs typeface="Times New Roman" charset="0"/>
              </a:rPr>
              <a:t>needs a force </a:t>
            </a:r>
            <a:r>
              <a:rPr lang="en-US" dirty="0" smtClean="0">
                <a:latin typeface="Times New Roman" charset="0"/>
                <a:cs typeface="Times New Roman" charset="0"/>
              </a:rPr>
              <a:t>to</a:t>
            </a:r>
            <a:br>
              <a:rPr lang="en-US" dirty="0" smtClean="0">
                <a:latin typeface="Times New Roman" charset="0"/>
                <a:cs typeface="Times New Roman" charset="0"/>
              </a:rPr>
            </a:br>
            <a:r>
              <a:rPr lang="en-US" dirty="0" smtClean="0">
                <a:latin typeface="Times New Roman" charset="0"/>
                <a:cs typeface="Times New Roman" charset="0"/>
              </a:rPr>
              <a:t>change </a:t>
            </a:r>
            <a:r>
              <a:rPr lang="en-US" dirty="0">
                <a:latin typeface="Times New Roman" charset="0"/>
                <a:cs typeface="Times New Roman" charset="0"/>
              </a:rPr>
              <a:t>its velocity</a:t>
            </a:r>
            <a:r>
              <a:rPr lang="en-US" dirty="0" smtClean="0">
                <a:latin typeface="Times New Roman" charset="0"/>
                <a:cs typeface="Times New Roman" charset="0"/>
              </a:rPr>
              <a:t>.</a:t>
            </a:r>
          </a:p>
          <a:p>
            <a:pPr marL="0" indent="0">
              <a:buNone/>
            </a:pPr>
            <a:r>
              <a:rPr lang="en-US" sz="1200" dirty="0" smtClean="0">
                <a:latin typeface="Times New Roman" charset="0"/>
                <a:cs typeface="Times New Roman" charset="0"/>
              </a:rPr>
              <a:t> </a:t>
            </a:r>
          </a:p>
          <a:p>
            <a:pPr marL="0" indent="0">
              <a:buNone/>
            </a:pPr>
            <a:r>
              <a:rPr lang="en-US" dirty="0" smtClean="0">
                <a:latin typeface="Times New Roman" charset="0"/>
                <a:cs typeface="Times New Roman" charset="0"/>
              </a:rPr>
              <a:t>The </a:t>
            </a:r>
            <a:r>
              <a:rPr lang="en-US" dirty="0">
                <a:latin typeface="Times New Roman" charset="0"/>
                <a:cs typeface="Times New Roman" charset="0"/>
              </a:rPr>
              <a:t>magnitude of a force can be measured using a spring scale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1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066800"/>
            <a:ext cx="4110357" cy="2985927"/>
          </a:xfrm>
          <a:prstGeom prst="rect">
            <a:avLst/>
          </a:prstGeom>
        </p:spPr>
      </p:pic>
      <p:pic>
        <p:nvPicPr>
          <p:cNvPr id="6" name="Picture 5" descr="04_02_Figure.jpg"/>
          <p:cNvPicPr>
            <a:picLocks noChangeAspect="1"/>
          </p:cNvPicPr>
          <p:nvPr/>
        </p:nvPicPr>
        <p:blipFill rotWithShape="1">
          <a:blip r:embed="rId3">
            <a:extLst>
              <a:ext uri="{28A0092B-C50C-407E-A947-70E740481C1C}">
                <a14:useLocalDpi xmlns:a14="http://schemas.microsoft.com/office/drawing/2010/main" val="0"/>
              </a:ext>
            </a:extLst>
          </a:blip>
          <a:srcRect b="5039"/>
          <a:stretch/>
        </p:blipFill>
        <p:spPr>
          <a:xfrm>
            <a:off x="3276600" y="4763052"/>
            <a:ext cx="5854700" cy="2094948"/>
          </a:xfrm>
          <a:prstGeom prst="rect">
            <a:avLst/>
          </a:prstGeom>
        </p:spPr>
      </p:pic>
    </p:spTree>
    <p:extLst>
      <p:ext uri="{BB962C8B-B14F-4D97-AF65-F5344CB8AC3E}">
        <p14:creationId xmlns:p14="http://schemas.microsoft.com/office/powerpoint/2010/main" val="368482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4-2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First Law of Motion</a:t>
            </a:r>
          </a:p>
        </p:txBody>
      </p:sp>
      <p:sp>
        <p:nvSpPr>
          <p:cNvPr id="3" name="Content Placeholder 2"/>
          <p:cNvSpPr>
            <a:spLocks noGrp="1"/>
          </p:cNvSpPr>
          <p:nvPr>
            <p:ph idx="1"/>
          </p:nvPr>
        </p:nvSpPr>
        <p:spPr>
          <a:xfrm>
            <a:off x="457200" y="1600200"/>
            <a:ext cx="8458200" cy="4525963"/>
          </a:xfrm>
        </p:spPr>
        <p:txBody>
          <a:bodyPr/>
          <a:lstStyle/>
          <a:p>
            <a:pPr marL="0" indent="0">
              <a:spcBef>
                <a:spcPct val="50000"/>
              </a:spcBef>
              <a:buNone/>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first law is often called the law of inertia.</a:t>
            </a:r>
          </a:p>
          <a:p>
            <a:pPr marL="0" indent="0">
              <a:spcBef>
                <a:spcPct val="50000"/>
              </a:spcBef>
              <a:buNone/>
            </a:pPr>
            <a:r>
              <a:rPr lang="en-US" dirty="0">
                <a:latin typeface="Times New Roman" charset="0"/>
                <a:cs typeface="Times New Roman" charset="0"/>
              </a:rPr>
              <a:t>Every object continues in its state of rest, or of uniform velocity in a straight line, as long as no net force acts on it.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3_Figure.jpg"/>
          <p:cNvPicPr>
            <a:picLocks noChangeAspect="1"/>
          </p:cNvPicPr>
          <p:nvPr/>
        </p:nvPicPr>
        <p:blipFill rotWithShape="1">
          <a:blip r:embed="rId2">
            <a:extLst>
              <a:ext uri="{28A0092B-C50C-407E-A947-70E740481C1C}">
                <a14:useLocalDpi xmlns:a14="http://schemas.microsoft.com/office/drawing/2010/main" val="0"/>
              </a:ext>
            </a:extLst>
          </a:blip>
          <a:srcRect b="6084"/>
          <a:stretch/>
        </p:blipFill>
        <p:spPr>
          <a:xfrm>
            <a:off x="2806002" y="3530727"/>
            <a:ext cx="3547872" cy="2793873"/>
          </a:xfrm>
          <a:prstGeom prst="rect">
            <a:avLst/>
          </a:prstGeom>
        </p:spPr>
      </p:pic>
    </p:spTree>
    <p:extLst>
      <p:ext uri="{BB962C8B-B14F-4D97-AF65-F5344CB8AC3E}">
        <p14:creationId xmlns:p14="http://schemas.microsoft.com/office/powerpoint/2010/main" val="285112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4-2 Newton</a:t>
            </a:r>
            <a:r>
              <a:rPr lang="en-US" altLang="ja-JP" dirty="0">
                <a:latin typeface="Times New Roman" charset="0"/>
                <a:cs typeface="Times New Roman" charset="0"/>
              </a:rPr>
              <a:t>’</a:t>
            </a:r>
            <a:r>
              <a:rPr lang="en-US" dirty="0">
                <a:latin typeface="Times New Roman" charset="0"/>
                <a:cs typeface="Times New Roman" charset="0"/>
              </a:rPr>
              <a:t>s First Law of Motion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Inertial reference frames: </a:t>
            </a:r>
          </a:p>
          <a:p>
            <a:pPr>
              <a:spcBef>
                <a:spcPct val="50000"/>
              </a:spcBef>
            </a:pPr>
            <a:r>
              <a:rPr lang="en-US" dirty="0">
                <a:latin typeface="Times New Roman" charset="0"/>
                <a:cs typeface="Times New Roman" charset="0"/>
              </a:rPr>
              <a:t>An inertial reference frame is one in which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first law is valid.</a:t>
            </a:r>
          </a:p>
          <a:p>
            <a:pPr>
              <a:spcBef>
                <a:spcPct val="50000"/>
              </a:spcBef>
            </a:pPr>
            <a:r>
              <a:rPr lang="en-US" dirty="0">
                <a:latin typeface="Times New Roman" charset="0"/>
                <a:cs typeface="Times New Roman" charset="0"/>
              </a:rPr>
              <a:t>This excludes rotating and accelerating frames.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77860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How can we describe a force?</a:t>
            </a:r>
            <a:endParaRPr lang="en-US" dirty="0"/>
          </a:p>
        </p:txBody>
      </p:sp>
      <p:sp>
        <p:nvSpPr>
          <p:cNvPr id="3" name="Content Placeholder 2"/>
          <p:cNvSpPr>
            <a:spLocks noGrp="1"/>
          </p:cNvSpPr>
          <p:nvPr>
            <p:ph idx="1"/>
          </p:nvPr>
        </p:nvSpPr>
        <p:spPr/>
        <p:txBody>
          <a:bodyPr/>
          <a:lstStyle/>
          <a:p>
            <a:r>
              <a:rPr lang="en-US" dirty="0" smtClean="0"/>
              <a:t>Do Now: What is my weight?</a:t>
            </a:r>
          </a:p>
          <a:p>
            <a:endParaRPr lang="en-US" dirty="0" smtClean="0"/>
          </a:p>
          <a:p>
            <a:r>
              <a:rPr lang="en-US" dirty="0" smtClean="0"/>
              <a:t>DO NOT TELL ANYBODY</a:t>
            </a:r>
          </a:p>
          <a:p>
            <a:r>
              <a:rPr lang="en-US" dirty="0" smtClean="0"/>
              <a:t>My mass is 82 kg.</a:t>
            </a:r>
          </a:p>
          <a:p>
            <a:r>
              <a:rPr lang="en-US" dirty="0" smtClean="0"/>
              <a:t>Calculate the weight of a person having mass of 82 kg.</a:t>
            </a:r>
          </a:p>
          <a:p>
            <a:endParaRPr lang="en-US" dirty="0"/>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77942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4-3 Mass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Mass is the measure of inertia of an object. In the SI system, mass is measured in kilograms.</a:t>
            </a:r>
          </a:p>
          <a:p>
            <a:pPr marL="0" indent="0">
              <a:spcBef>
                <a:spcPct val="50000"/>
              </a:spcBef>
              <a:buNone/>
            </a:pPr>
            <a:r>
              <a:rPr lang="en-US" dirty="0">
                <a:latin typeface="Times New Roman" charset="0"/>
                <a:cs typeface="Times New Roman" charset="0"/>
              </a:rPr>
              <a:t>Mass is not weight:</a:t>
            </a:r>
          </a:p>
          <a:p>
            <a:pPr marL="457200" indent="-457200">
              <a:spcBef>
                <a:spcPct val="50000"/>
              </a:spcBef>
            </a:pPr>
            <a:r>
              <a:rPr lang="en-US" dirty="0">
                <a:latin typeface="Times New Roman" charset="0"/>
                <a:cs typeface="Times New Roman" charset="0"/>
              </a:rPr>
              <a:t>Mass is a property of an object. Weight is the force exerted on that object by gravity.</a:t>
            </a:r>
          </a:p>
          <a:p>
            <a:pPr marL="457200" indent="-457200">
              <a:spcBef>
                <a:spcPct val="50000"/>
              </a:spcBef>
            </a:pPr>
            <a:r>
              <a:rPr lang="en-US" dirty="0">
                <a:latin typeface="Times New Roman" charset="0"/>
                <a:cs typeface="Times New Roman" charset="0"/>
              </a:rPr>
              <a:t>If you go to the moon, whose gravitational acceleration is about 1/6 </a:t>
            </a:r>
            <a:r>
              <a:rPr lang="en-US" i="1" dirty="0">
                <a:latin typeface="Times New Roman" charset="0"/>
                <a:cs typeface="Times New Roman" charset="0"/>
              </a:rPr>
              <a:t>g</a:t>
            </a:r>
            <a:r>
              <a:rPr lang="en-US" dirty="0">
                <a:latin typeface="Times New Roman" charset="0"/>
                <a:cs typeface="Times New Roman" charset="0"/>
              </a:rPr>
              <a:t>, you will weigh much less. Your mass, however, will be the same.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117444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4-4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Second Law of Motion</a:t>
            </a:r>
          </a:p>
        </p:txBody>
      </p:sp>
      <p:sp>
        <p:nvSpPr>
          <p:cNvPr id="3" name="Content Placeholder 2"/>
          <p:cNvSpPr>
            <a:spLocks noGrp="1"/>
          </p:cNvSpPr>
          <p:nvPr>
            <p:ph idx="1"/>
          </p:nvPr>
        </p:nvSpPr>
        <p:spPr/>
        <p:txBody>
          <a:bodyPr/>
          <a:lstStyle/>
          <a:p>
            <a:pPr marL="0" indent="0">
              <a:spcBef>
                <a:spcPct val="50000"/>
              </a:spcBef>
              <a:buNone/>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second law is the relation between acceleration and force. Acceleration is proportional to force and inversely proportional to mass.</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KeyEquation_01.jpg"/>
          <p:cNvPicPr>
            <a:picLocks noChangeAspect="1"/>
          </p:cNvPicPr>
          <p:nvPr/>
        </p:nvPicPr>
        <p:blipFill rotWithShape="1">
          <a:blip r:embed="rId2">
            <a:extLst>
              <a:ext uri="{28A0092B-C50C-407E-A947-70E740481C1C}">
                <a14:useLocalDpi xmlns:a14="http://schemas.microsoft.com/office/drawing/2010/main" val="0"/>
              </a:ext>
            </a:extLst>
          </a:blip>
          <a:srcRect r="78405" b="24189"/>
          <a:stretch/>
        </p:blipFill>
        <p:spPr>
          <a:xfrm>
            <a:off x="597408" y="3276600"/>
            <a:ext cx="1845656" cy="522224"/>
          </a:xfrm>
          <a:prstGeom prst="rect">
            <a:avLst/>
          </a:prstGeom>
        </p:spPr>
      </p:pic>
      <p:pic>
        <p:nvPicPr>
          <p:cNvPr id="6" name="Picture 5" descr="04_0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971800"/>
            <a:ext cx="3017520" cy="3809273"/>
          </a:xfrm>
          <a:prstGeom prst="rect">
            <a:avLst/>
          </a:prstGeom>
        </p:spPr>
      </p:pic>
      <p:sp>
        <p:nvSpPr>
          <p:cNvPr id="7" name="Rectangle 6"/>
          <p:cNvSpPr/>
          <p:nvPr/>
        </p:nvSpPr>
        <p:spPr>
          <a:xfrm>
            <a:off x="2859095" y="3352800"/>
            <a:ext cx="646105" cy="369332"/>
          </a:xfrm>
          <a:prstGeom prst="rect">
            <a:avLst/>
          </a:prstGeom>
        </p:spPr>
        <p:txBody>
          <a:bodyPr wrap="none">
            <a:spAutoFit/>
          </a:bodyPr>
          <a:lstStyle/>
          <a:p>
            <a:r>
              <a:rPr lang="en-US" dirty="0" smtClean="0">
                <a:latin typeface="Times New Roman" charset="0"/>
                <a:cs typeface="Times New Roman" charset="0"/>
              </a:rPr>
              <a:t>(4-1)</a:t>
            </a:r>
            <a:endParaRPr lang="en-US" dirty="0"/>
          </a:p>
        </p:txBody>
      </p:sp>
    </p:spTree>
    <p:extLst>
      <p:ext uri="{BB962C8B-B14F-4D97-AF65-F5344CB8AC3E}">
        <p14:creationId xmlns:p14="http://schemas.microsoft.com/office/powerpoint/2010/main" val="83279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4-4 Newton</a:t>
            </a:r>
            <a:r>
              <a:rPr lang="en-US" altLang="ja-JP" dirty="0">
                <a:latin typeface="Times New Roman" charset="0"/>
                <a:cs typeface="Times New Roman" charset="0"/>
              </a:rPr>
              <a:t>’</a:t>
            </a:r>
            <a:r>
              <a:rPr lang="en-US" dirty="0">
                <a:latin typeface="Times New Roman" charset="0"/>
                <a:cs typeface="Times New Roman" charset="0"/>
              </a:rPr>
              <a:t>s Second Law of Motion</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Force is a vector, so </a:t>
            </a:r>
            <a:r>
              <a:rPr lang="el-GR" dirty="0">
                <a:latin typeface="Times New Roman" charset="0"/>
                <a:cs typeface="Times New Roman" charset="0"/>
              </a:rPr>
              <a:t>Σ</a:t>
            </a:r>
            <a:r>
              <a:rPr lang="en-US" i="1" dirty="0">
                <a:latin typeface="Times New Roman" charset="0"/>
                <a:cs typeface="Times New Roman" charset="0"/>
              </a:rPr>
              <a:t>F</a:t>
            </a:r>
            <a:r>
              <a:rPr lang="en-US" dirty="0">
                <a:latin typeface="Times New Roman" charset="0"/>
                <a:cs typeface="Times New Roman" charset="0"/>
              </a:rPr>
              <a:t> = </a:t>
            </a:r>
            <a:r>
              <a:rPr lang="en-US" i="1" dirty="0">
                <a:latin typeface="Times New Roman" charset="0"/>
                <a:cs typeface="Times New Roman" charset="0"/>
              </a:rPr>
              <a:t>ma</a:t>
            </a:r>
            <a:r>
              <a:rPr lang="en-US" dirty="0">
                <a:latin typeface="Times New Roman" charset="0"/>
                <a:cs typeface="Times New Roman" charset="0"/>
              </a:rPr>
              <a:t> is true along each coordinate axis.</a:t>
            </a:r>
            <a:endParaRPr lang="el-GR" i="1" dirty="0">
              <a:latin typeface="Times New Roman" charset="0"/>
              <a:cs typeface="Times New Roman" charset="0"/>
            </a:endParaRPr>
          </a:p>
          <a:p>
            <a:pPr marL="0" indent="0">
              <a:spcBef>
                <a:spcPct val="50000"/>
              </a:spcBef>
              <a:buNone/>
            </a:pPr>
            <a:r>
              <a:rPr lang="en-US" dirty="0">
                <a:latin typeface="Times New Roman" charset="0"/>
                <a:cs typeface="Times New Roman" charset="0"/>
              </a:rPr>
              <a:t>The unit of force in the </a:t>
            </a:r>
            <a:r>
              <a:rPr lang="en-US" dirty="0" smtClean="0">
                <a:latin typeface="Times New Roman" charset="0"/>
                <a:cs typeface="Times New Roman" charset="0"/>
              </a:rPr>
              <a:t>SI</a:t>
            </a:r>
            <a:br>
              <a:rPr lang="en-US" dirty="0" smtClean="0">
                <a:latin typeface="Times New Roman" charset="0"/>
                <a:cs typeface="Times New Roman" charset="0"/>
              </a:rPr>
            </a:br>
            <a:r>
              <a:rPr lang="en-US" dirty="0" smtClean="0">
                <a:latin typeface="Times New Roman" charset="0"/>
                <a:cs typeface="Times New Roman" charset="0"/>
              </a:rPr>
              <a:t>system </a:t>
            </a:r>
            <a:r>
              <a:rPr lang="en-US" dirty="0">
                <a:latin typeface="Times New Roman" charset="0"/>
                <a:cs typeface="Times New Roman" charset="0"/>
              </a:rPr>
              <a:t>is the newton (N).</a:t>
            </a:r>
          </a:p>
          <a:p>
            <a:pPr marL="0" indent="0">
              <a:spcBef>
                <a:spcPct val="50000"/>
              </a:spcBef>
              <a:buNone/>
            </a:pPr>
            <a:r>
              <a:rPr lang="en-US" dirty="0">
                <a:latin typeface="Times New Roman" charset="0"/>
                <a:cs typeface="Times New Roman" charset="0"/>
              </a:rPr>
              <a:t>Note that the pound is a </a:t>
            </a:r>
            <a:r>
              <a:rPr lang="en-US" dirty="0" smtClean="0">
                <a:latin typeface="Times New Roman" charset="0"/>
                <a:cs typeface="Times New Roman" charset="0"/>
              </a:rPr>
              <a:t>unit</a:t>
            </a:r>
            <a:br>
              <a:rPr lang="en-US" dirty="0" smtClean="0">
                <a:latin typeface="Times New Roman" charset="0"/>
                <a:cs typeface="Times New Roman" charset="0"/>
              </a:rPr>
            </a:br>
            <a:r>
              <a:rPr lang="en-US" dirty="0" smtClean="0">
                <a:latin typeface="Times New Roman" charset="0"/>
                <a:cs typeface="Times New Roman" charset="0"/>
              </a:rPr>
              <a:t>of </a:t>
            </a:r>
            <a:r>
              <a:rPr lang="en-US" dirty="0">
                <a:latin typeface="Times New Roman" charset="0"/>
                <a:cs typeface="Times New Roman" charset="0"/>
              </a:rPr>
              <a:t>force, not of mass, </a:t>
            </a:r>
            <a:r>
              <a:rPr lang="en-US" dirty="0" smtClean="0">
                <a:latin typeface="Times New Roman" charset="0"/>
                <a:cs typeface="Times New Roman" charset="0"/>
              </a:rPr>
              <a:t>and</a:t>
            </a:r>
            <a:br>
              <a:rPr lang="en-US" dirty="0" smtClean="0">
                <a:latin typeface="Times New Roman" charset="0"/>
                <a:cs typeface="Times New Roman" charset="0"/>
              </a:rPr>
            </a:br>
            <a:r>
              <a:rPr lang="en-US" dirty="0" smtClean="0">
                <a:latin typeface="Times New Roman" charset="0"/>
                <a:cs typeface="Times New Roman" charset="0"/>
              </a:rPr>
              <a:t>can </a:t>
            </a:r>
            <a:r>
              <a:rPr lang="en-US" dirty="0">
                <a:latin typeface="Times New Roman" charset="0"/>
                <a:cs typeface="Times New Roman" charset="0"/>
              </a:rPr>
              <a:t>therefore be equated </a:t>
            </a:r>
            <a:r>
              <a:rPr lang="en-US" dirty="0" smtClean="0">
                <a:latin typeface="Times New Roman" charset="0"/>
                <a:cs typeface="Times New Roman" charset="0"/>
              </a:rPr>
              <a:t>to</a:t>
            </a:r>
            <a:br>
              <a:rPr lang="en-US" dirty="0" smtClean="0">
                <a:latin typeface="Times New Roman" charset="0"/>
                <a:cs typeface="Times New Roman" charset="0"/>
              </a:rPr>
            </a:br>
            <a:r>
              <a:rPr lang="en-US" dirty="0" err="1" smtClean="0">
                <a:latin typeface="Times New Roman" charset="0"/>
                <a:cs typeface="Times New Roman" charset="0"/>
              </a:rPr>
              <a:t>newtons</a:t>
            </a:r>
            <a:r>
              <a:rPr lang="en-US" dirty="0" smtClean="0">
                <a:latin typeface="Times New Roman" charset="0"/>
                <a:cs typeface="Times New Roman" charset="0"/>
              </a:rPr>
              <a:t> </a:t>
            </a:r>
            <a:r>
              <a:rPr lang="en-US" dirty="0">
                <a:latin typeface="Times New Roman" charset="0"/>
                <a:cs typeface="Times New Roman" charset="0"/>
              </a:rPr>
              <a:t>but not to kilograms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1_Table.jpg"/>
          <p:cNvPicPr>
            <a:picLocks noChangeAspect="1"/>
          </p:cNvPicPr>
          <p:nvPr/>
        </p:nvPicPr>
        <p:blipFill rotWithShape="1">
          <a:blip r:embed="rId2">
            <a:extLst>
              <a:ext uri="{28A0092B-C50C-407E-A947-70E740481C1C}">
                <a14:useLocalDpi xmlns:a14="http://schemas.microsoft.com/office/drawing/2010/main" val="0"/>
              </a:ext>
            </a:extLst>
          </a:blip>
          <a:srcRect b="3783"/>
          <a:stretch/>
        </p:blipFill>
        <p:spPr>
          <a:xfrm>
            <a:off x="4947920" y="2362200"/>
            <a:ext cx="4043680" cy="4081274"/>
          </a:xfrm>
          <a:prstGeom prst="rect">
            <a:avLst/>
          </a:prstGeom>
        </p:spPr>
      </p:pic>
    </p:spTree>
    <p:extLst>
      <p:ext uri="{BB962C8B-B14F-4D97-AF65-F5344CB8AC3E}">
        <p14:creationId xmlns:p14="http://schemas.microsoft.com/office/powerpoint/2010/main" val="3377749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4-5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 of Motion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Any time a force is exerted on an object, that force is caused by another object.</a:t>
            </a:r>
          </a:p>
          <a:p>
            <a:pPr marL="0" indent="0">
              <a:spcBef>
                <a:spcPct val="50000"/>
              </a:spcBef>
              <a:buNone/>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a:t>
            </a:r>
          </a:p>
          <a:p>
            <a:pPr marL="346075" indent="-346075">
              <a:spcBef>
                <a:spcPct val="50000"/>
              </a:spcBef>
            </a:pPr>
            <a:r>
              <a:rPr lang="en-US" dirty="0">
                <a:latin typeface="Times New Roman" charset="0"/>
                <a:cs typeface="Times New Roman" charset="0"/>
              </a:rPr>
              <a:t>Whenever one object </a:t>
            </a:r>
            <a:r>
              <a:rPr lang="en-US" dirty="0" smtClean="0">
                <a:latin typeface="Times New Roman" charset="0"/>
                <a:cs typeface="Times New Roman" charset="0"/>
              </a:rPr>
              <a:t>exerts</a:t>
            </a:r>
            <a:br>
              <a:rPr lang="en-US" dirty="0" smtClean="0">
                <a:latin typeface="Times New Roman" charset="0"/>
                <a:cs typeface="Times New Roman" charset="0"/>
              </a:rPr>
            </a:br>
            <a:r>
              <a:rPr lang="en-US" dirty="0" smtClean="0">
                <a:latin typeface="Times New Roman" charset="0"/>
                <a:cs typeface="Times New Roman" charset="0"/>
              </a:rPr>
              <a:t>a </a:t>
            </a:r>
            <a:r>
              <a:rPr lang="en-US" dirty="0">
                <a:latin typeface="Times New Roman" charset="0"/>
                <a:cs typeface="Times New Roman" charset="0"/>
              </a:rPr>
              <a:t>force on a second object</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second exerts an </a:t>
            </a:r>
            <a:r>
              <a:rPr lang="en-US" dirty="0" smtClean="0">
                <a:latin typeface="Times New Roman" charset="0"/>
                <a:cs typeface="Times New Roman" charset="0"/>
              </a:rPr>
              <a:t>equal</a:t>
            </a:r>
            <a:br>
              <a:rPr lang="en-US" dirty="0" smtClean="0">
                <a:latin typeface="Times New Roman" charset="0"/>
                <a:cs typeface="Times New Roman" charset="0"/>
              </a:rPr>
            </a:br>
            <a:r>
              <a:rPr lang="en-US" dirty="0" smtClean="0">
                <a:latin typeface="Times New Roman" charset="0"/>
                <a:cs typeface="Times New Roman" charset="0"/>
              </a:rPr>
              <a:t>force </a:t>
            </a:r>
            <a:r>
              <a:rPr lang="en-US" dirty="0">
                <a:latin typeface="Times New Roman" charset="0"/>
                <a:cs typeface="Times New Roman" charset="0"/>
              </a:rPr>
              <a:t>in the </a:t>
            </a:r>
            <a:r>
              <a:rPr lang="en-US" dirty="0" smtClean="0">
                <a:latin typeface="Times New Roman" charset="0"/>
                <a:cs typeface="Times New Roman" charset="0"/>
              </a:rPr>
              <a:t>opposite</a:t>
            </a:r>
            <a:br>
              <a:rPr lang="en-US" dirty="0" smtClean="0">
                <a:latin typeface="Times New Roman" charset="0"/>
                <a:cs typeface="Times New Roman" charset="0"/>
              </a:rPr>
            </a:br>
            <a:r>
              <a:rPr lang="en-US" dirty="0" smtClean="0">
                <a:latin typeface="Times New Roman" charset="0"/>
                <a:cs typeface="Times New Roman" charset="0"/>
              </a:rPr>
              <a:t>direction </a:t>
            </a:r>
            <a:r>
              <a:rPr lang="en-US" dirty="0">
                <a:latin typeface="Times New Roman" charset="0"/>
                <a:cs typeface="Times New Roman" charset="0"/>
              </a:rPr>
              <a:t>on the first.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8_Figure.jpg"/>
          <p:cNvPicPr>
            <a:picLocks noChangeAspect="1"/>
          </p:cNvPicPr>
          <p:nvPr/>
        </p:nvPicPr>
        <p:blipFill rotWithShape="1">
          <a:blip r:embed="rId2">
            <a:extLst>
              <a:ext uri="{28A0092B-C50C-407E-A947-70E740481C1C}">
                <a14:useLocalDpi xmlns:a14="http://schemas.microsoft.com/office/drawing/2010/main" val="0"/>
              </a:ext>
            </a:extLst>
          </a:blip>
          <a:srcRect b="6563"/>
          <a:stretch/>
        </p:blipFill>
        <p:spPr>
          <a:xfrm>
            <a:off x="5123688" y="2895600"/>
            <a:ext cx="3944112" cy="2933383"/>
          </a:xfrm>
          <a:prstGeom prst="rect">
            <a:avLst/>
          </a:prstGeom>
        </p:spPr>
      </p:pic>
    </p:spTree>
    <p:extLst>
      <p:ext uri="{BB962C8B-B14F-4D97-AF65-F5344CB8AC3E}">
        <p14:creationId xmlns:p14="http://schemas.microsoft.com/office/powerpoint/2010/main" val="113878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4-5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 of Motion</a:t>
            </a:r>
          </a:p>
        </p:txBody>
      </p:sp>
      <p:sp>
        <p:nvSpPr>
          <p:cNvPr id="3" name="Content Placeholder 2"/>
          <p:cNvSpPr>
            <a:spLocks noGrp="1"/>
          </p:cNvSpPr>
          <p:nvPr>
            <p:ph idx="1"/>
          </p:nvPr>
        </p:nvSpPr>
        <p:spPr>
          <a:xfrm>
            <a:off x="4572000" y="1600200"/>
            <a:ext cx="3733800" cy="4525963"/>
          </a:xfrm>
        </p:spPr>
        <p:txBody>
          <a:bodyPr/>
          <a:lstStyle/>
          <a:p>
            <a:pPr marL="0" indent="0">
              <a:spcBef>
                <a:spcPct val="50000"/>
              </a:spcBef>
              <a:buNone/>
            </a:pPr>
            <a:r>
              <a:rPr lang="en-US" dirty="0">
                <a:latin typeface="Times New Roman" charset="0"/>
                <a:cs typeface="Times New Roman" charset="0"/>
              </a:rPr>
              <a:t>A key to the correct application of the third law is that </a:t>
            </a:r>
            <a:r>
              <a:rPr lang="en-US" i="1" dirty="0">
                <a:latin typeface="Times New Roman" charset="0"/>
                <a:cs typeface="Times New Roman" charset="0"/>
              </a:rPr>
              <a:t>the forces are exerted on different objects</a:t>
            </a:r>
            <a:r>
              <a:rPr lang="en-US" dirty="0">
                <a:latin typeface="Times New Roman" charset="0"/>
                <a:cs typeface="Times New Roman" charset="0"/>
              </a:rPr>
              <a:t>. Make sure you </a:t>
            </a:r>
            <a:r>
              <a:rPr lang="en-US" dirty="0" smtClean="0">
                <a:latin typeface="Times New Roman" charset="0"/>
                <a:cs typeface="Times New Roman" charset="0"/>
              </a:rPr>
              <a:t>don</a:t>
            </a:r>
            <a:r>
              <a:rPr lang="en-US" altLang="ja-JP" dirty="0" smtClean="0">
                <a:latin typeface="Times New Roman" charset="0"/>
                <a:cs typeface="Times New Roman" charset="0"/>
              </a:rPr>
              <a:t>’</a:t>
            </a:r>
            <a:r>
              <a:rPr lang="en-US" dirty="0" smtClean="0">
                <a:latin typeface="Times New Roman" charset="0"/>
                <a:cs typeface="Times New Roman" charset="0"/>
              </a:rPr>
              <a:t>t </a:t>
            </a:r>
            <a:r>
              <a:rPr lang="en-US" dirty="0">
                <a:latin typeface="Times New Roman" charset="0"/>
                <a:cs typeface="Times New Roman" charset="0"/>
              </a:rPr>
              <a:t>use them as if they were acting on the </a:t>
            </a:r>
            <a:r>
              <a:rPr lang="en-US" i="1" dirty="0">
                <a:latin typeface="Times New Roman" charset="0"/>
                <a:cs typeface="Times New Roman" charset="0"/>
              </a:rPr>
              <a:t>same</a:t>
            </a:r>
            <a:r>
              <a:rPr lang="en-US" dirty="0">
                <a:latin typeface="Times New Roman" charset="0"/>
                <a:cs typeface="Times New Roman" charset="0"/>
              </a:rPr>
              <a:t> object.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9_Figure.jpg"/>
          <p:cNvPicPr>
            <a:picLocks noChangeAspect="1"/>
          </p:cNvPicPr>
          <p:nvPr/>
        </p:nvPicPr>
        <p:blipFill rotWithShape="1">
          <a:blip r:embed="rId2">
            <a:extLst>
              <a:ext uri="{28A0092B-C50C-407E-A947-70E740481C1C}">
                <a14:useLocalDpi xmlns:a14="http://schemas.microsoft.com/office/drawing/2010/main" val="0"/>
              </a:ext>
            </a:extLst>
          </a:blip>
          <a:srcRect b="4258"/>
          <a:stretch/>
        </p:blipFill>
        <p:spPr>
          <a:xfrm>
            <a:off x="457200" y="1600200"/>
            <a:ext cx="3377184" cy="3997960"/>
          </a:xfrm>
          <a:prstGeom prst="rect">
            <a:avLst/>
          </a:prstGeom>
        </p:spPr>
      </p:pic>
    </p:spTree>
    <p:extLst>
      <p:ext uri="{BB962C8B-B14F-4D97-AF65-F5344CB8AC3E}">
        <p14:creationId xmlns:p14="http://schemas.microsoft.com/office/powerpoint/2010/main" val="963304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4-5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 of Motion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Rocket propulsion can also be explained using </a:t>
            </a:r>
            <a:r>
              <a:rPr lang="en-US" dirty="0" smtClean="0">
                <a:latin typeface="Times New Roman" charset="0"/>
                <a:cs typeface="Times New Roman" charset="0"/>
              </a:rPr>
              <a:t>Newton’s </a:t>
            </a:r>
            <a:r>
              <a:rPr lang="en-US" dirty="0">
                <a:latin typeface="Times New Roman" charset="0"/>
                <a:cs typeface="Times New Roman" charset="0"/>
              </a:rPr>
              <a:t>third law: hot gases from combustion spew out of the tail of the rocket at high speeds. The reaction force is what propels the rocket</a:t>
            </a:r>
            <a:r>
              <a:rPr lang="en-US" dirty="0" smtClean="0">
                <a:latin typeface="Times New Roman" charset="0"/>
                <a:cs typeface="Times New Roman" charset="0"/>
              </a:rPr>
              <a:t>.</a:t>
            </a:r>
          </a:p>
          <a:p>
            <a:pPr marL="0" indent="0">
              <a:spcBef>
                <a:spcPct val="50000"/>
              </a:spcBef>
              <a:buNone/>
            </a:pPr>
            <a:endParaRPr lang="en-US" sz="2400" dirty="0" smtClean="0">
              <a:latin typeface="Times New Roman" charset="0"/>
              <a:cs typeface="Times New Roman" charset="0"/>
            </a:endParaRPr>
          </a:p>
          <a:p>
            <a:pPr marL="0" indent="0">
              <a:spcBef>
                <a:spcPct val="50000"/>
              </a:spcBef>
              <a:buNone/>
            </a:pPr>
            <a:endParaRPr lang="en-US" sz="2400" dirty="0" smtClean="0">
              <a:latin typeface="Times New Roman" charset="0"/>
              <a:cs typeface="Times New Roman" charset="0"/>
            </a:endParaRPr>
          </a:p>
          <a:p>
            <a:pPr marL="0" indent="0">
              <a:spcBef>
                <a:spcPct val="50000"/>
              </a:spcBef>
              <a:buNone/>
            </a:pPr>
            <a:endParaRPr lang="en-US" sz="2400" dirty="0">
              <a:latin typeface="Times New Roman" charset="0"/>
              <a:cs typeface="Times New Roman" charset="0"/>
            </a:endParaRPr>
          </a:p>
          <a:p>
            <a:pPr marL="0" indent="0">
              <a:spcBef>
                <a:spcPct val="50000"/>
              </a:spcBef>
              <a:buNone/>
            </a:pPr>
            <a:r>
              <a:rPr lang="en-US" sz="2400" dirty="0" smtClean="0">
                <a:latin typeface="Times New Roman" charset="0"/>
                <a:cs typeface="Times New Roman" charset="0"/>
              </a:rPr>
              <a:t>Note </a:t>
            </a:r>
            <a:r>
              <a:rPr lang="en-US" sz="2400" dirty="0">
                <a:latin typeface="Times New Roman" charset="0"/>
                <a:cs typeface="Times New Roman" charset="0"/>
              </a:rPr>
              <a:t>that the rocket </a:t>
            </a:r>
            <a:r>
              <a:rPr lang="en-US" sz="2400" dirty="0" smtClean="0">
                <a:latin typeface="Times New Roman" charset="0"/>
                <a:cs typeface="Times New Roman" charset="0"/>
              </a:rPr>
              <a:t/>
            </a:r>
            <a:br>
              <a:rPr lang="en-US" sz="2400" dirty="0" smtClean="0">
                <a:latin typeface="Times New Roman" charset="0"/>
                <a:cs typeface="Times New Roman" charset="0"/>
              </a:rPr>
            </a:br>
            <a:r>
              <a:rPr lang="en-US" sz="2400" dirty="0" smtClean="0">
                <a:latin typeface="Times New Roman" charset="0"/>
                <a:cs typeface="Times New Roman" charset="0"/>
              </a:rPr>
              <a:t>does </a:t>
            </a:r>
            <a:r>
              <a:rPr lang="en-US" sz="2400" dirty="0">
                <a:latin typeface="Times New Roman" charset="0"/>
                <a:cs typeface="Times New Roman" charset="0"/>
              </a:rPr>
              <a:t>not need </a:t>
            </a:r>
            <a:r>
              <a:rPr lang="en-US" sz="2400" dirty="0" smtClean="0">
                <a:latin typeface="Times New Roman" charset="0"/>
                <a:cs typeface="Times New Roman" charset="0"/>
              </a:rPr>
              <a:t>anything</a:t>
            </a:r>
            <a:br>
              <a:rPr lang="en-US" sz="2400" dirty="0" smtClean="0">
                <a:latin typeface="Times New Roman" charset="0"/>
                <a:cs typeface="Times New Roman" charset="0"/>
              </a:rPr>
            </a:br>
            <a:r>
              <a:rPr lang="en-US" sz="2400" dirty="0" smtClean="0">
                <a:latin typeface="Times New Roman" charset="0"/>
                <a:cs typeface="Times New Roman" charset="0"/>
              </a:rPr>
              <a:t>to </a:t>
            </a:r>
            <a:r>
              <a:rPr lang="en-US" altLang="ja-JP" sz="2400" dirty="0" smtClean="0">
                <a:latin typeface="Times New Roman" charset="0"/>
                <a:cs typeface="Times New Roman" charset="0"/>
              </a:rPr>
              <a:t>“</a:t>
            </a:r>
            <a:r>
              <a:rPr lang="en-US" sz="2400" dirty="0" smtClean="0">
                <a:latin typeface="Times New Roman" charset="0"/>
                <a:cs typeface="Times New Roman" charset="0"/>
              </a:rPr>
              <a:t>push</a:t>
            </a:r>
            <a:r>
              <a:rPr lang="en-US" altLang="ja-JP" sz="2400" dirty="0" smtClean="0">
                <a:latin typeface="Times New Roman" charset="0"/>
                <a:cs typeface="Times New Roman" charset="0"/>
              </a:rPr>
              <a:t>”</a:t>
            </a:r>
            <a:r>
              <a:rPr lang="en-US" sz="2400" dirty="0" smtClean="0">
                <a:latin typeface="Times New Roman" charset="0"/>
                <a:cs typeface="Times New Roman" charset="0"/>
              </a:rPr>
              <a:t> </a:t>
            </a:r>
            <a:r>
              <a:rPr lang="en-US" sz="2400" dirty="0">
                <a:latin typeface="Times New Roman" charset="0"/>
                <a:cs typeface="Times New Roman" charset="0"/>
              </a:rPr>
              <a:t>against</a:t>
            </a:r>
            <a:r>
              <a:rPr lang="en-US" sz="2400" dirty="0" smtClean="0">
                <a:latin typeface="Times New Roman" charset="0"/>
                <a:cs typeface="Times New Roman" charset="0"/>
              </a:rPr>
              <a:t>.</a:t>
            </a:r>
            <a:endParaRPr lang="en-US" sz="24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10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032760"/>
            <a:ext cx="4968240" cy="3749040"/>
          </a:xfrm>
          <a:prstGeom prst="rect">
            <a:avLst/>
          </a:prstGeom>
        </p:spPr>
      </p:pic>
    </p:spTree>
    <p:extLst>
      <p:ext uri="{BB962C8B-B14F-4D97-AF65-F5344CB8AC3E}">
        <p14:creationId xmlns:p14="http://schemas.microsoft.com/office/powerpoint/2010/main" val="3431863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4-5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 of Motion</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Helpful notation: the first subscript is the object that the force is being exerted on; the second is the source. </a:t>
            </a:r>
          </a:p>
          <a:p>
            <a:pPr marL="0" indent="0">
              <a:buNone/>
            </a:pPr>
            <a:r>
              <a:rPr lang="en-US" dirty="0">
                <a:latin typeface="Times New Roman" charset="0"/>
                <a:cs typeface="Times New Roman" charset="0"/>
              </a:rPr>
              <a:t>This need not be done indefinitely, but is a good idea until you get used to dealing with these forces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11_Figure.jpg"/>
          <p:cNvPicPr>
            <a:picLocks noChangeAspect="1"/>
          </p:cNvPicPr>
          <p:nvPr/>
        </p:nvPicPr>
        <p:blipFill rotWithShape="1">
          <a:blip r:embed="rId2">
            <a:extLst>
              <a:ext uri="{28A0092B-C50C-407E-A947-70E740481C1C}">
                <a14:useLocalDpi xmlns:a14="http://schemas.microsoft.com/office/drawing/2010/main" val="0"/>
              </a:ext>
            </a:extLst>
          </a:blip>
          <a:srcRect b="3996"/>
          <a:stretch/>
        </p:blipFill>
        <p:spPr>
          <a:xfrm>
            <a:off x="482600" y="3556310"/>
            <a:ext cx="2742184" cy="2920690"/>
          </a:xfrm>
          <a:prstGeom prst="rect">
            <a:avLst/>
          </a:prstGeom>
        </p:spPr>
      </p:pic>
      <p:pic>
        <p:nvPicPr>
          <p:cNvPr id="6" name="Picture 5" descr="04_KeyEquation_02.jpg"/>
          <p:cNvPicPr>
            <a:picLocks noChangeAspect="1"/>
          </p:cNvPicPr>
          <p:nvPr/>
        </p:nvPicPr>
        <p:blipFill rotWithShape="1">
          <a:blip r:embed="rId3">
            <a:extLst>
              <a:ext uri="{28A0092B-C50C-407E-A947-70E740481C1C}">
                <a14:useLocalDpi xmlns:a14="http://schemas.microsoft.com/office/drawing/2010/main" val="0"/>
              </a:ext>
            </a:extLst>
          </a:blip>
          <a:srcRect r="77122" b="21206"/>
          <a:stretch/>
        </p:blipFill>
        <p:spPr>
          <a:xfrm>
            <a:off x="5068895" y="4285996"/>
            <a:ext cx="1955292" cy="590804"/>
          </a:xfrm>
          <a:prstGeom prst="rect">
            <a:avLst/>
          </a:prstGeom>
        </p:spPr>
      </p:pic>
      <p:sp>
        <p:nvSpPr>
          <p:cNvPr id="7" name="Rectangle 6"/>
          <p:cNvSpPr/>
          <p:nvPr/>
        </p:nvSpPr>
        <p:spPr>
          <a:xfrm>
            <a:off x="7278695" y="4343400"/>
            <a:ext cx="646105" cy="369332"/>
          </a:xfrm>
          <a:prstGeom prst="rect">
            <a:avLst/>
          </a:prstGeom>
        </p:spPr>
        <p:txBody>
          <a:bodyPr wrap="none">
            <a:spAutoFit/>
          </a:bodyPr>
          <a:lstStyle/>
          <a:p>
            <a:r>
              <a:rPr lang="en-US" dirty="0" smtClean="0">
                <a:latin typeface="Times New Roman" charset="0"/>
                <a:cs typeface="Times New Roman" charset="0"/>
              </a:rPr>
              <a:t>(4-2)</a:t>
            </a:r>
            <a:endParaRPr lang="en-US" dirty="0"/>
          </a:p>
        </p:txBody>
      </p:sp>
    </p:spTree>
    <p:extLst>
      <p:ext uri="{BB962C8B-B14F-4D97-AF65-F5344CB8AC3E}">
        <p14:creationId xmlns:p14="http://schemas.microsoft.com/office/powerpoint/2010/main" val="1186144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4-6 </a:t>
            </a:r>
            <a:r>
              <a:rPr lang="en-US" dirty="0" smtClean="0">
                <a:latin typeface="Times New Roman" charset="0"/>
                <a:cs typeface="Times New Roman" charset="0"/>
              </a:rPr>
              <a:t>Weight—the </a:t>
            </a:r>
            <a:r>
              <a:rPr lang="en-US" dirty="0">
                <a:latin typeface="Times New Roman" charset="0"/>
                <a:cs typeface="Times New Roman" charset="0"/>
              </a:rPr>
              <a:t>Force of Gravity</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and </a:t>
            </a:r>
            <a:r>
              <a:rPr lang="en-US" dirty="0">
                <a:latin typeface="Times New Roman" charset="0"/>
                <a:cs typeface="Times New Roman" charset="0"/>
              </a:rPr>
              <a:t>the Normal Force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Weight is the force exerted on an object by gravity. Close to the surface of the Earth, where the gravitational force is nearly constant, the weight is: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KeyEquation_03.jpg"/>
          <p:cNvPicPr>
            <a:picLocks noChangeAspect="1"/>
          </p:cNvPicPr>
          <p:nvPr/>
        </p:nvPicPr>
        <p:blipFill rotWithShape="1">
          <a:blip r:embed="rId2">
            <a:extLst>
              <a:ext uri="{28A0092B-C50C-407E-A947-70E740481C1C}">
                <a14:useLocalDpi xmlns:a14="http://schemas.microsoft.com/office/drawing/2010/main" val="0"/>
              </a:ext>
            </a:extLst>
          </a:blip>
          <a:srcRect r="83809" b="30263"/>
          <a:stretch/>
        </p:blipFill>
        <p:spPr>
          <a:xfrm>
            <a:off x="3888042" y="3505200"/>
            <a:ext cx="1383792" cy="403860"/>
          </a:xfrm>
          <a:prstGeom prst="rect">
            <a:avLst/>
          </a:prstGeom>
        </p:spPr>
      </p:pic>
      <p:sp>
        <p:nvSpPr>
          <p:cNvPr id="6" name="Rectangle 5"/>
          <p:cNvSpPr/>
          <p:nvPr/>
        </p:nvSpPr>
        <p:spPr>
          <a:xfrm>
            <a:off x="5943600" y="3558524"/>
            <a:ext cx="646105" cy="369332"/>
          </a:xfrm>
          <a:prstGeom prst="rect">
            <a:avLst/>
          </a:prstGeom>
        </p:spPr>
        <p:txBody>
          <a:bodyPr wrap="none">
            <a:spAutoFit/>
          </a:bodyPr>
          <a:lstStyle/>
          <a:p>
            <a:r>
              <a:rPr lang="en-US" dirty="0" smtClean="0">
                <a:latin typeface="Times New Roman" charset="0"/>
                <a:cs typeface="Times New Roman" charset="0"/>
              </a:rPr>
              <a:t>(4-3)</a:t>
            </a:r>
            <a:endParaRPr lang="en-US" dirty="0"/>
          </a:p>
        </p:txBody>
      </p:sp>
    </p:spTree>
    <p:extLst>
      <p:ext uri="{BB962C8B-B14F-4D97-AF65-F5344CB8AC3E}">
        <p14:creationId xmlns:p14="http://schemas.microsoft.com/office/powerpoint/2010/main" val="1580153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4-6 Weight—the Force of Gravity;</a:t>
            </a:r>
            <a:br>
              <a:rPr lang="en-US" dirty="0">
                <a:latin typeface="Times New Roman" charset="0"/>
                <a:cs typeface="Times New Roman" charset="0"/>
              </a:rPr>
            </a:br>
            <a:r>
              <a:rPr lang="en-US" dirty="0">
                <a:latin typeface="Times New Roman" charset="0"/>
                <a:cs typeface="Times New Roman" charset="0"/>
              </a:rPr>
              <a:t>and the Normal Force</a:t>
            </a:r>
            <a:endParaRPr lang="en-US" dirty="0"/>
          </a:p>
        </p:txBody>
      </p:sp>
      <p:sp>
        <p:nvSpPr>
          <p:cNvPr id="3" name="Content Placeholder 2"/>
          <p:cNvSpPr>
            <a:spLocks noGrp="1"/>
          </p:cNvSpPr>
          <p:nvPr>
            <p:ph idx="1"/>
          </p:nvPr>
        </p:nvSpPr>
        <p:spPr>
          <a:xfrm>
            <a:off x="457200" y="1600200"/>
            <a:ext cx="8229600" cy="4724400"/>
          </a:xfrm>
        </p:spPr>
        <p:txBody>
          <a:bodyPr/>
          <a:lstStyle/>
          <a:p>
            <a:pPr marL="0" indent="0">
              <a:spcBef>
                <a:spcPct val="50000"/>
              </a:spcBef>
              <a:buNone/>
            </a:pPr>
            <a:r>
              <a:rPr lang="en-US" sz="2600" dirty="0">
                <a:latin typeface="Times New Roman" charset="0"/>
                <a:cs typeface="Times New Roman" charset="0"/>
              </a:rPr>
              <a:t>An object at rest must have no net force on it. If it is sitting on a table, the force of gravity is still there; what other force is there?</a:t>
            </a:r>
          </a:p>
          <a:p>
            <a:pPr marL="0" indent="0">
              <a:spcBef>
                <a:spcPct val="50000"/>
              </a:spcBef>
              <a:buNone/>
            </a:pPr>
            <a:r>
              <a:rPr lang="en-US" sz="2600" dirty="0">
                <a:latin typeface="Times New Roman" charset="0"/>
                <a:cs typeface="Times New Roman" charset="0"/>
              </a:rPr>
              <a:t>The force </a:t>
            </a:r>
            <a:r>
              <a:rPr lang="en-US" sz="2600" dirty="0" smtClean="0">
                <a:latin typeface="Times New Roman" charset="0"/>
                <a:cs typeface="Times New Roman" charset="0"/>
              </a:rPr>
              <a:t>exerted</a:t>
            </a:r>
            <a:br>
              <a:rPr lang="en-US" sz="2600" dirty="0" smtClean="0">
                <a:latin typeface="Times New Roman" charset="0"/>
                <a:cs typeface="Times New Roman" charset="0"/>
              </a:rPr>
            </a:br>
            <a:r>
              <a:rPr lang="en-US" sz="2600" dirty="0" smtClean="0">
                <a:latin typeface="Times New Roman" charset="0"/>
                <a:cs typeface="Times New Roman" charset="0"/>
              </a:rPr>
              <a:t>perpendicular </a:t>
            </a:r>
            <a:r>
              <a:rPr lang="en-US" sz="2600" dirty="0">
                <a:latin typeface="Times New Roman" charset="0"/>
                <a:cs typeface="Times New Roman" charset="0"/>
              </a:rPr>
              <a:t>to a </a:t>
            </a:r>
            <a:r>
              <a:rPr lang="en-US" sz="2600" dirty="0" smtClean="0">
                <a:latin typeface="Times New Roman" charset="0"/>
                <a:cs typeface="Times New Roman" charset="0"/>
              </a:rPr>
              <a:t>surface</a:t>
            </a:r>
            <a:br>
              <a:rPr lang="en-US" sz="2600" dirty="0" smtClean="0">
                <a:latin typeface="Times New Roman" charset="0"/>
                <a:cs typeface="Times New Roman" charset="0"/>
              </a:rPr>
            </a:br>
            <a:r>
              <a:rPr lang="en-US" sz="2600" dirty="0" smtClean="0">
                <a:latin typeface="Times New Roman" charset="0"/>
                <a:cs typeface="Times New Roman" charset="0"/>
              </a:rPr>
              <a:t>is called </a:t>
            </a:r>
            <a:r>
              <a:rPr lang="en-US" sz="2600" dirty="0">
                <a:latin typeface="Times New Roman" charset="0"/>
                <a:cs typeface="Times New Roman" charset="0"/>
              </a:rPr>
              <a:t>the normal force. </a:t>
            </a:r>
            <a:r>
              <a:rPr lang="en-US" sz="2600" dirty="0" smtClean="0">
                <a:latin typeface="Times New Roman" charset="0"/>
                <a:cs typeface="Times New Roman" charset="0"/>
              </a:rPr>
              <a:t/>
            </a:r>
            <a:br>
              <a:rPr lang="en-US" sz="2600" dirty="0" smtClean="0">
                <a:latin typeface="Times New Roman" charset="0"/>
                <a:cs typeface="Times New Roman" charset="0"/>
              </a:rPr>
            </a:br>
            <a:r>
              <a:rPr lang="en-US" sz="2600" dirty="0" smtClean="0">
                <a:latin typeface="Times New Roman" charset="0"/>
                <a:cs typeface="Times New Roman" charset="0"/>
              </a:rPr>
              <a:t>It </a:t>
            </a:r>
            <a:r>
              <a:rPr lang="en-US" sz="2600" dirty="0">
                <a:latin typeface="Times New Roman" charset="0"/>
                <a:cs typeface="Times New Roman" charset="0"/>
              </a:rPr>
              <a:t>is exactly as large as </a:t>
            </a:r>
            <a:r>
              <a:rPr lang="en-US" sz="2600" dirty="0" smtClean="0">
                <a:latin typeface="Times New Roman" charset="0"/>
                <a:cs typeface="Times New Roman" charset="0"/>
              </a:rPr>
              <a:t/>
            </a:r>
            <a:br>
              <a:rPr lang="en-US" sz="2600" dirty="0" smtClean="0">
                <a:latin typeface="Times New Roman" charset="0"/>
                <a:cs typeface="Times New Roman" charset="0"/>
              </a:rPr>
            </a:br>
            <a:r>
              <a:rPr lang="en-US" sz="2600" dirty="0" smtClean="0">
                <a:latin typeface="Times New Roman" charset="0"/>
                <a:cs typeface="Times New Roman" charset="0"/>
              </a:rPr>
              <a:t>needed </a:t>
            </a:r>
            <a:r>
              <a:rPr lang="en-US" sz="2600" dirty="0">
                <a:latin typeface="Times New Roman" charset="0"/>
                <a:cs typeface="Times New Roman" charset="0"/>
              </a:rPr>
              <a:t>to balance the </a:t>
            </a:r>
            <a:r>
              <a:rPr lang="en-US" sz="2600" dirty="0" smtClean="0">
                <a:latin typeface="Times New Roman" charset="0"/>
                <a:cs typeface="Times New Roman" charset="0"/>
              </a:rPr>
              <a:t>force</a:t>
            </a:r>
            <a:br>
              <a:rPr lang="en-US" sz="2600" dirty="0" smtClean="0">
                <a:latin typeface="Times New Roman" charset="0"/>
                <a:cs typeface="Times New Roman" charset="0"/>
              </a:rPr>
            </a:br>
            <a:r>
              <a:rPr lang="en-US" sz="2600" dirty="0" smtClean="0">
                <a:latin typeface="Times New Roman" charset="0"/>
                <a:cs typeface="Times New Roman" charset="0"/>
              </a:rPr>
              <a:t>from </a:t>
            </a:r>
            <a:r>
              <a:rPr lang="en-US" sz="2600" dirty="0">
                <a:latin typeface="Times New Roman" charset="0"/>
                <a:cs typeface="Times New Roman" charset="0"/>
              </a:rPr>
              <a:t>the object (if the </a:t>
            </a:r>
            <a:r>
              <a:rPr lang="en-US" sz="2600" dirty="0" smtClean="0">
                <a:latin typeface="Times New Roman" charset="0"/>
                <a:cs typeface="Times New Roman" charset="0"/>
              </a:rPr>
              <a:t/>
            </a:r>
            <a:br>
              <a:rPr lang="en-US" sz="2600" dirty="0" smtClean="0">
                <a:latin typeface="Times New Roman" charset="0"/>
                <a:cs typeface="Times New Roman" charset="0"/>
              </a:rPr>
            </a:br>
            <a:r>
              <a:rPr lang="en-US" sz="2600" dirty="0" smtClean="0">
                <a:latin typeface="Times New Roman" charset="0"/>
                <a:cs typeface="Times New Roman" charset="0"/>
              </a:rPr>
              <a:t>required </a:t>
            </a:r>
            <a:r>
              <a:rPr lang="en-US" sz="2600" dirty="0">
                <a:latin typeface="Times New Roman" charset="0"/>
                <a:cs typeface="Times New Roman" charset="0"/>
              </a:rPr>
              <a:t>force gets too big, </a:t>
            </a:r>
            <a:r>
              <a:rPr lang="en-US" sz="2600" dirty="0" smtClean="0">
                <a:latin typeface="Times New Roman" charset="0"/>
                <a:cs typeface="Times New Roman" charset="0"/>
              </a:rPr>
              <a:t/>
            </a:r>
            <a:br>
              <a:rPr lang="en-US" sz="2600" dirty="0" smtClean="0">
                <a:latin typeface="Times New Roman" charset="0"/>
                <a:cs typeface="Times New Roman" charset="0"/>
              </a:rPr>
            </a:br>
            <a:r>
              <a:rPr lang="en-US" sz="2600" dirty="0" smtClean="0">
                <a:latin typeface="Times New Roman" charset="0"/>
                <a:cs typeface="Times New Roman" charset="0"/>
              </a:rPr>
              <a:t>something </a:t>
            </a:r>
            <a:r>
              <a:rPr lang="en-US" sz="2600" dirty="0">
                <a:latin typeface="Times New Roman" charset="0"/>
                <a:cs typeface="Times New Roman" charset="0"/>
              </a:rPr>
              <a:t>breaks!</a:t>
            </a:r>
            <a:r>
              <a:rPr lang="en-US" sz="2600" dirty="0" smtClean="0">
                <a:latin typeface="Times New Roman" charset="0"/>
                <a:cs typeface="Times New Roman" charset="0"/>
              </a:rPr>
              <a:t>)</a:t>
            </a:r>
            <a:endParaRPr lang="en-US" sz="26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14_Figure.jpg"/>
          <p:cNvPicPr>
            <a:picLocks noChangeAspect="1"/>
          </p:cNvPicPr>
          <p:nvPr/>
        </p:nvPicPr>
        <p:blipFill rotWithShape="1">
          <a:blip r:embed="rId2">
            <a:extLst>
              <a:ext uri="{28A0092B-C50C-407E-A947-70E740481C1C}">
                <a14:useLocalDpi xmlns:a14="http://schemas.microsoft.com/office/drawing/2010/main" val="0"/>
              </a:ext>
            </a:extLst>
          </a:blip>
          <a:srcRect b="4167"/>
          <a:stretch/>
        </p:blipFill>
        <p:spPr>
          <a:xfrm>
            <a:off x="4541838" y="2887663"/>
            <a:ext cx="4345836" cy="3289300"/>
          </a:xfrm>
          <a:prstGeom prst="rect">
            <a:avLst/>
          </a:prstGeom>
        </p:spPr>
      </p:pic>
    </p:spTree>
    <p:extLst>
      <p:ext uri="{BB962C8B-B14F-4D97-AF65-F5344CB8AC3E}">
        <p14:creationId xmlns:p14="http://schemas.microsoft.com/office/powerpoint/2010/main" val="717807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4-7 Solving Problems with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Laws—  </a:t>
            </a:r>
            <a:r>
              <a:rPr lang="en-US" dirty="0">
                <a:latin typeface="Times New Roman" charset="0"/>
                <a:cs typeface="Times New Roman" charset="0"/>
              </a:rPr>
              <a:t>	Free-Body Diagrams</a:t>
            </a:r>
          </a:p>
        </p:txBody>
      </p:sp>
      <p:sp>
        <p:nvSpPr>
          <p:cNvPr id="3" name="Content Placeholder 2"/>
          <p:cNvSpPr>
            <a:spLocks noGrp="1"/>
          </p:cNvSpPr>
          <p:nvPr>
            <p:ph idx="1"/>
          </p:nvPr>
        </p:nvSpPr>
        <p:spPr>
          <a:xfrm>
            <a:off x="457200" y="1600200"/>
            <a:ext cx="4168648" cy="4892675"/>
          </a:xfrm>
        </p:spPr>
        <p:txBody>
          <a:bodyPr/>
          <a:lstStyle/>
          <a:p>
            <a:pPr>
              <a:spcBef>
                <a:spcPct val="50000"/>
              </a:spcBef>
              <a:buFontTx/>
              <a:buAutoNum type="arabicPeriod"/>
            </a:pPr>
            <a:r>
              <a:rPr lang="en-US" dirty="0" smtClean="0">
                <a:latin typeface="Times New Roman" charset="0"/>
                <a:cs typeface="Times New Roman" charset="0"/>
              </a:rPr>
              <a:t> Draw </a:t>
            </a:r>
            <a:r>
              <a:rPr lang="en-US" dirty="0">
                <a:latin typeface="Times New Roman" charset="0"/>
                <a:cs typeface="Times New Roman" charset="0"/>
              </a:rPr>
              <a:t>a sketch.</a:t>
            </a:r>
          </a:p>
          <a:p>
            <a:pPr>
              <a:spcBef>
                <a:spcPct val="50000"/>
              </a:spcBef>
              <a:buFontTx/>
              <a:buAutoNum type="arabicPeriod"/>
            </a:pPr>
            <a:r>
              <a:rPr lang="en-US" dirty="0" smtClean="0">
                <a:latin typeface="Times New Roman" charset="0"/>
                <a:cs typeface="Times New Roman" charset="0"/>
              </a:rPr>
              <a:t> For </a:t>
            </a:r>
            <a:r>
              <a:rPr lang="en-US" dirty="0">
                <a:latin typeface="Times New Roman" charset="0"/>
                <a:cs typeface="Times New Roman" charset="0"/>
              </a:rPr>
              <a:t>one object, draw a </a:t>
            </a:r>
            <a:r>
              <a:rPr lang="en-US" dirty="0" smtClean="0">
                <a:latin typeface="Times New Roman" charset="0"/>
                <a:cs typeface="Times New Roman" charset="0"/>
              </a:rPr>
              <a:t>free-body diagram, showing all the forces acting </a:t>
            </a:r>
            <a:r>
              <a:rPr lang="en-US" i="1" dirty="0" smtClean="0">
                <a:latin typeface="Times New Roman" charset="0"/>
                <a:cs typeface="Times New Roman" charset="0"/>
              </a:rPr>
              <a:t>on</a:t>
            </a:r>
            <a:r>
              <a:rPr lang="en-US" dirty="0" smtClean="0">
                <a:latin typeface="Times New Roman" charset="0"/>
                <a:cs typeface="Times New Roman" charset="0"/>
              </a:rPr>
              <a:t> the object. Make the magnitudes and directions as accurate as you can. Label each force. If there are multiple objects, draw a separate diagram for each.</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04_19_FigureA.jpg"/>
          <p:cNvPicPr>
            <a:picLocks noChangeAspect="1"/>
          </p:cNvPicPr>
          <p:nvPr/>
        </p:nvPicPr>
        <p:blipFill rotWithShape="1">
          <a:blip r:embed="rId2">
            <a:extLst>
              <a:ext uri="{28A0092B-C50C-407E-A947-70E740481C1C}">
                <a14:useLocalDpi xmlns:a14="http://schemas.microsoft.com/office/drawing/2010/main" val="0"/>
              </a:ext>
            </a:extLst>
          </a:blip>
          <a:srcRect b="3853"/>
          <a:stretch/>
        </p:blipFill>
        <p:spPr>
          <a:xfrm>
            <a:off x="4651248" y="1676400"/>
            <a:ext cx="4492752" cy="4436872"/>
          </a:xfrm>
          <a:prstGeom prst="rect">
            <a:avLst/>
          </a:prstGeom>
        </p:spPr>
      </p:pic>
    </p:spTree>
    <p:extLst>
      <p:ext uri="{BB962C8B-B14F-4D97-AF65-F5344CB8AC3E}">
        <p14:creationId xmlns:p14="http://schemas.microsoft.com/office/powerpoint/2010/main" val="296244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a:t>
            </a:r>
            <a:endParaRPr lang="en-US" dirty="0"/>
          </a:p>
        </p:txBody>
      </p:sp>
      <p:sp>
        <p:nvSpPr>
          <p:cNvPr id="3" name="Content Placeholder 2"/>
          <p:cNvSpPr>
            <a:spLocks noGrp="1"/>
          </p:cNvSpPr>
          <p:nvPr>
            <p:ph idx="1"/>
          </p:nvPr>
        </p:nvSpPr>
        <p:spPr/>
        <p:txBody>
          <a:bodyPr/>
          <a:lstStyle/>
          <a:p>
            <a:pPr marL="0" indent="0">
              <a:buNone/>
            </a:pPr>
            <a:r>
              <a:rPr lang="en-US" dirty="0" smtClean="0"/>
              <a:t>The amount of gravitational force an object experiences.</a:t>
            </a:r>
          </a:p>
          <a:p>
            <a:pPr marL="0" indent="0">
              <a:buNone/>
            </a:pPr>
            <a:endParaRPr lang="en-US" dirty="0"/>
          </a:p>
          <a:p>
            <a:pPr marL="0" indent="0">
              <a:buNone/>
            </a:pPr>
            <a:r>
              <a:rPr lang="en-US" dirty="0" smtClean="0"/>
              <a:t>The mass does not change, the weight changes.</a:t>
            </a:r>
          </a:p>
          <a:p>
            <a:pPr marL="0" indent="0">
              <a:buNone/>
            </a:pPr>
            <a:r>
              <a:rPr lang="en-US" dirty="0" smtClean="0"/>
              <a:t>The acceleration due to gravity on the surface of the Earth is g = 9.81 m/s</a:t>
            </a:r>
            <a:r>
              <a:rPr lang="en-US" baseline="30000" dirty="0" smtClean="0"/>
              <a:t>2 </a:t>
            </a:r>
            <a:r>
              <a:rPr lang="en-US" dirty="0" smtClean="0"/>
              <a:t>.</a:t>
            </a:r>
          </a:p>
          <a:p>
            <a:pPr marL="0" indent="0">
              <a:buNone/>
            </a:pPr>
            <a:r>
              <a:rPr lang="en-US" baseline="30000" dirty="0"/>
              <a:t>	</a:t>
            </a:r>
            <a:r>
              <a:rPr lang="en-US" baseline="30000" dirty="0" smtClean="0"/>
              <a:t>		LOCATE THE WEIGHT FORMULA</a:t>
            </a:r>
            <a:r>
              <a:rPr lang="en-US" dirty="0" smtClean="0"/>
              <a:t>  </a:t>
            </a:r>
            <a:endParaRPr lang="en-US" baseline="30000" dirty="0" smtClean="0"/>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64030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953000"/>
            <a:ext cx="233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05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19_FigureB.jpg"/>
          <p:cNvPicPr>
            <a:picLocks noChangeAspect="1"/>
          </p:cNvPicPr>
          <p:nvPr/>
        </p:nvPicPr>
        <p:blipFill rotWithShape="1">
          <a:blip r:embed="rId2">
            <a:extLst>
              <a:ext uri="{28A0092B-C50C-407E-A947-70E740481C1C}">
                <a14:useLocalDpi xmlns:a14="http://schemas.microsoft.com/office/drawing/2010/main" val="0"/>
              </a:ext>
            </a:extLst>
          </a:blip>
          <a:srcRect b="4271"/>
          <a:stretch/>
        </p:blipFill>
        <p:spPr>
          <a:xfrm>
            <a:off x="533400" y="3505200"/>
            <a:ext cx="3499103" cy="3124199"/>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4-7 Solving Problems with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Laws—  </a:t>
            </a:r>
            <a:r>
              <a:rPr lang="en-US" dirty="0">
                <a:latin typeface="Times New Roman" charset="0"/>
                <a:cs typeface="Times New Roman" charset="0"/>
              </a:rPr>
              <a:t>	Free-Body Diagrams</a:t>
            </a:r>
          </a:p>
        </p:txBody>
      </p:sp>
      <p:sp>
        <p:nvSpPr>
          <p:cNvPr id="3" name="Content Placeholder 2"/>
          <p:cNvSpPr>
            <a:spLocks noGrp="1"/>
          </p:cNvSpPr>
          <p:nvPr>
            <p:ph idx="1"/>
          </p:nvPr>
        </p:nvSpPr>
        <p:spPr>
          <a:xfrm>
            <a:off x="457200" y="1600200"/>
            <a:ext cx="8229600" cy="4892675"/>
          </a:xfrm>
        </p:spPr>
        <p:txBody>
          <a:bodyPr/>
          <a:lstStyle/>
          <a:p>
            <a:pPr marL="468630" indent="-514350">
              <a:spcBef>
                <a:spcPct val="50000"/>
              </a:spcBef>
              <a:buFont typeface="+mj-lt"/>
              <a:buAutoNum type="arabicPeriod" startAt="3"/>
            </a:pPr>
            <a:r>
              <a:rPr lang="en-US" dirty="0" smtClean="0">
                <a:latin typeface="Times New Roman" charset="0"/>
                <a:cs typeface="Times New Roman" charset="0"/>
              </a:rPr>
              <a:t>Resolve </a:t>
            </a:r>
            <a:r>
              <a:rPr lang="en-US" dirty="0">
                <a:latin typeface="Times New Roman" charset="0"/>
                <a:cs typeface="Times New Roman" charset="0"/>
              </a:rPr>
              <a:t>vectors into components.</a:t>
            </a:r>
          </a:p>
          <a:p>
            <a:pPr marL="468630" indent="-514350">
              <a:spcBef>
                <a:spcPct val="50000"/>
              </a:spcBef>
              <a:buFont typeface="+mj-lt"/>
              <a:buAutoNum type="arabicPeriod" startAt="3"/>
            </a:pPr>
            <a:r>
              <a:rPr lang="en-US" dirty="0">
                <a:latin typeface="Times New Roman" charset="0"/>
                <a:cs typeface="Times New Roman" charset="0"/>
              </a:rPr>
              <a:t> Apply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second law to each component.</a:t>
            </a:r>
          </a:p>
          <a:p>
            <a:pPr marL="468630" indent="-514350">
              <a:spcBef>
                <a:spcPct val="50000"/>
              </a:spcBef>
              <a:buFont typeface="+mj-lt"/>
              <a:buAutoNum type="arabicPeriod" startAt="3"/>
            </a:pPr>
            <a:r>
              <a:rPr lang="en-US" dirty="0">
                <a:latin typeface="Times New Roman" charset="0"/>
                <a:cs typeface="Times New Roman" charset="0"/>
              </a:rPr>
              <a:t> Solve.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04_19_FigureC.jpg"/>
          <p:cNvPicPr>
            <a:picLocks noChangeAspect="1"/>
          </p:cNvPicPr>
          <p:nvPr/>
        </p:nvPicPr>
        <p:blipFill rotWithShape="1">
          <a:blip r:embed="rId3">
            <a:extLst>
              <a:ext uri="{28A0092B-C50C-407E-A947-70E740481C1C}">
                <a14:useLocalDpi xmlns:a14="http://schemas.microsoft.com/office/drawing/2010/main" val="0"/>
              </a:ext>
            </a:extLst>
          </a:blip>
          <a:srcRect b="7700"/>
          <a:stretch/>
        </p:blipFill>
        <p:spPr>
          <a:xfrm>
            <a:off x="4648200" y="4038600"/>
            <a:ext cx="4147122" cy="2074035"/>
          </a:xfrm>
          <a:prstGeom prst="rect">
            <a:avLst/>
          </a:prstGeom>
        </p:spPr>
      </p:pic>
    </p:spTree>
    <p:extLst>
      <p:ext uri="{BB962C8B-B14F-4D97-AF65-F5344CB8AC3E}">
        <p14:creationId xmlns:p14="http://schemas.microsoft.com/office/powerpoint/2010/main" val="667076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4-7 Solving Problems with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Laws—  </a:t>
            </a:r>
            <a:r>
              <a:rPr lang="en-US" dirty="0">
                <a:latin typeface="Times New Roman" charset="0"/>
                <a:cs typeface="Times New Roman" charset="0"/>
              </a:rPr>
              <a:t>	Free-Body Diagrams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When a cord or rope pulls on an object, it is said to be under tension, and the force it exerts is called a tension force.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22_FigureA.jpg"/>
          <p:cNvPicPr>
            <a:picLocks noChangeAspect="1"/>
          </p:cNvPicPr>
          <p:nvPr/>
        </p:nvPicPr>
        <p:blipFill rotWithShape="1">
          <a:blip r:embed="rId2">
            <a:extLst>
              <a:ext uri="{28A0092B-C50C-407E-A947-70E740481C1C}">
                <a14:useLocalDpi xmlns:a14="http://schemas.microsoft.com/office/drawing/2010/main" val="0"/>
              </a:ext>
            </a:extLst>
          </a:blip>
          <a:srcRect b="7289"/>
          <a:stretch/>
        </p:blipFill>
        <p:spPr>
          <a:xfrm>
            <a:off x="1132650" y="3505200"/>
            <a:ext cx="6894576" cy="2209800"/>
          </a:xfrm>
          <a:prstGeom prst="rect">
            <a:avLst/>
          </a:prstGeom>
        </p:spPr>
      </p:pic>
    </p:spTree>
    <p:extLst>
      <p:ext uri="{BB962C8B-B14F-4D97-AF65-F5344CB8AC3E}">
        <p14:creationId xmlns:p14="http://schemas.microsoft.com/office/powerpoint/2010/main" val="324172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26_Figure.jpg"/>
          <p:cNvPicPr>
            <a:picLocks noChangeAspect="1"/>
          </p:cNvPicPr>
          <p:nvPr/>
        </p:nvPicPr>
        <p:blipFill rotWithShape="1">
          <a:blip r:embed="rId2">
            <a:extLst>
              <a:ext uri="{28A0092B-C50C-407E-A947-70E740481C1C}">
                <a14:useLocalDpi xmlns:a14="http://schemas.microsoft.com/office/drawing/2010/main" val="0"/>
              </a:ext>
            </a:extLst>
          </a:blip>
          <a:srcRect b="2890"/>
          <a:stretch/>
        </p:blipFill>
        <p:spPr>
          <a:xfrm>
            <a:off x="457200" y="1295400"/>
            <a:ext cx="2590800" cy="2940878"/>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4-8 Problems Involving Friction, Inclines</a:t>
            </a:r>
          </a:p>
        </p:txBody>
      </p:sp>
      <p:sp>
        <p:nvSpPr>
          <p:cNvPr id="3" name="Content Placeholder 2"/>
          <p:cNvSpPr>
            <a:spLocks noGrp="1"/>
          </p:cNvSpPr>
          <p:nvPr>
            <p:ph idx="1"/>
          </p:nvPr>
        </p:nvSpPr>
        <p:spPr>
          <a:xfrm>
            <a:off x="457200" y="1600200"/>
            <a:ext cx="8229600" cy="4892675"/>
          </a:xfrm>
        </p:spPr>
        <p:txBody>
          <a:bodyPr/>
          <a:lstStyle/>
          <a:p>
            <a:pPr marL="3492500" indent="-3492500">
              <a:buNone/>
              <a:tabLst>
                <a:tab pos="3492500" algn="l"/>
              </a:tabLst>
            </a:pPr>
            <a:r>
              <a:rPr lang="en-US" dirty="0" smtClean="0">
                <a:latin typeface="Times New Roman" charset="0"/>
                <a:cs typeface="Times New Roman" charset="0"/>
              </a:rPr>
              <a:t>	On </a:t>
            </a:r>
            <a:r>
              <a:rPr lang="en-US" dirty="0">
                <a:latin typeface="Times New Roman" charset="0"/>
                <a:cs typeface="Times New Roman" charset="0"/>
              </a:rPr>
              <a:t>a microscopic scale, most surfaces are rough. The exact details are not yet known, but the force can be modeled in a simple way.</a:t>
            </a:r>
          </a:p>
          <a:p>
            <a:pPr marL="0" indent="0">
              <a:buNone/>
            </a:pPr>
            <a:endParaRPr lang="en-US" dirty="0" smtClean="0">
              <a:latin typeface="Times New Roman" charset="0"/>
              <a:cs typeface="Times New Roman" charset="0"/>
            </a:endParaRPr>
          </a:p>
          <a:p>
            <a:pPr marL="0" indent="0">
              <a:buNone/>
            </a:pPr>
            <a:r>
              <a:rPr lang="en-US" dirty="0" smtClean="0">
                <a:latin typeface="Times New Roman" charset="0"/>
                <a:cs typeface="Times New Roman" charset="0"/>
              </a:rPr>
              <a:t>For kinetic—sliding—friction</a:t>
            </a:r>
            <a:r>
              <a:rPr lang="en-US" dirty="0">
                <a:latin typeface="Times New Roman" charset="0"/>
                <a:cs typeface="Times New Roman" charset="0"/>
              </a:rPr>
              <a:t>, we write:</a:t>
            </a:r>
          </a:p>
          <a:p>
            <a:pPr marL="0" indent="0">
              <a:buNone/>
            </a:pPr>
            <a:r>
              <a:rPr lang="en-US" i="1" dirty="0" err="1" smtClean="0">
                <a:latin typeface="Times New Roman" charset="0"/>
                <a:cs typeface="Times New Roman" charset="0"/>
              </a:rPr>
              <a:t>μ</a:t>
            </a:r>
            <a:r>
              <a:rPr lang="en-US" baseline="-25000" dirty="0" err="1" smtClean="0">
                <a:latin typeface="Times New Roman" charset="0"/>
                <a:cs typeface="Times New Roman" charset="0"/>
              </a:rPr>
              <a:t>k</a:t>
            </a:r>
            <a:r>
              <a:rPr lang="en-US" dirty="0" smtClean="0">
                <a:latin typeface="Times New Roman" charset="0"/>
                <a:cs typeface="Times New Roman" charset="0"/>
              </a:rPr>
              <a:t> </a:t>
            </a:r>
            <a:r>
              <a:rPr lang="en-US" dirty="0">
                <a:latin typeface="Times New Roman" charset="0"/>
                <a:cs typeface="Times New Roman" charset="0"/>
              </a:rPr>
              <a:t>is the coefficient of kinetic friction, and is different for every pair of surfaces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0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4454652"/>
            <a:ext cx="1560576" cy="384048"/>
          </a:xfrm>
          <a:prstGeom prst="rect">
            <a:avLst/>
          </a:prstGeom>
        </p:spPr>
      </p:pic>
    </p:spTree>
    <p:extLst>
      <p:ext uri="{BB962C8B-B14F-4D97-AF65-F5344CB8AC3E}">
        <p14:creationId xmlns:p14="http://schemas.microsoft.com/office/powerpoint/2010/main" val="1999710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4-8 Problems Involving Friction, Inclines</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This table lists the measured values of some coefficients of friction. Note that the coefficient depends on both surfaces.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2_Table.jpg"/>
          <p:cNvPicPr>
            <a:picLocks noChangeAspect="1"/>
          </p:cNvPicPr>
          <p:nvPr/>
        </p:nvPicPr>
        <p:blipFill rotWithShape="1">
          <a:blip r:embed="rId2">
            <a:extLst>
              <a:ext uri="{28A0092B-C50C-407E-A947-70E740481C1C}">
                <a14:useLocalDpi xmlns:a14="http://schemas.microsoft.com/office/drawing/2010/main" val="0"/>
              </a:ext>
            </a:extLst>
          </a:blip>
          <a:srcRect b="3572"/>
          <a:stretch/>
        </p:blipFill>
        <p:spPr>
          <a:xfrm>
            <a:off x="2057400" y="2672848"/>
            <a:ext cx="6629400" cy="3789031"/>
          </a:xfrm>
          <a:prstGeom prst="rect">
            <a:avLst/>
          </a:prstGeom>
        </p:spPr>
      </p:pic>
    </p:spTree>
    <p:extLst>
      <p:ext uri="{BB962C8B-B14F-4D97-AF65-F5344CB8AC3E}">
        <p14:creationId xmlns:p14="http://schemas.microsoft.com/office/powerpoint/2010/main" val="3327709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4-8 Problems Involving Friction, Inclines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Static friction is the frictional force between two surfaces that are not moving along each other. Static friction keeps objects on inclines from sliding, and keeps objects from moving when a force is first applied.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094.jpg"/>
          <p:cNvPicPr>
            <a:picLocks noChangeAspect="1"/>
          </p:cNvPicPr>
          <p:nvPr/>
        </p:nvPicPr>
        <p:blipFill rotWithShape="1">
          <a:blip r:embed="rId2">
            <a:extLst>
              <a:ext uri="{28A0092B-C50C-407E-A947-70E740481C1C}">
                <a14:useLocalDpi xmlns:a14="http://schemas.microsoft.com/office/drawing/2010/main" val="0"/>
              </a:ext>
            </a:extLst>
          </a:blip>
          <a:srcRect l="1" r="5112"/>
          <a:stretch/>
        </p:blipFill>
        <p:spPr>
          <a:xfrm>
            <a:off x="3822700" y="3962400"/>
            <a:ext cx="1527048" cy="377952"/>
          </a:xfrm>
          <a:prstGeom prst="rect">
            <a:avLst/>
          </a:prstGeom>
        </p:spPr>
      </p:pic>
    </p:spTree>
    <p:extLst>
      <p:ext uri="{BB962C8B-B14F-4D97-AF65-F5344CB8AC3E}">
        <p14:creationId xmlns:p14="http://schemas.microsoft.com/office/powerpoint/2010/main" val="2225234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4-8 Problems Involving Friction, Inclines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static frictional force increases as the applied force increases, until it reaches its maximum. Then the object starts to move, and the kinetic frictional force takes over.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28_Figure.jpg"/>
          <p:cNvPicPr>
            <a:picLocks noChangeAspect="1"/>
          </p:cNvPicPr>
          <p:nvPr/>
        </p:nvPicPr>
        <p:blipFill rotWithShape="1">
          <a:blip r:embed="rId2">
            <a:extLst>
              <a:ext uri="{28A0092B-C50C-407E-A947-70E740481C1C}">
                <a14:useLocalDpi xmlns:a14="http://schemas.microsoft.com/office/drawing/2010/main" val="0"/>
              </a:ext>
            </a:extLst>
          </a:blip>
          <a:srcRect b="3295"/>
          <a:stretch/>
        </p:blipFill>
        <p:spPr>
          <a:xfrm>
            <a:off x="2560638" y="3162122"/>
            <a:ext cx="4038600" cy="3492677"/>
          </a:xfrm>
          <a:prstGeom prst="rect">
            <a:avLst/>
          </a:prstGeom>
        </p:spPr>
      </p:pic>
    </p:spTree>
    <p:extLst>
      <p:ext uri="{BB962C8B-B14F-4D97-AF65-F5344CB8AC3E}">
        <p14:creationId xmlns:p14="http://schemas.microsoft.com/office/powerpoint/2010/main" val="3941799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4_33_Figure.jpg"/>
          <p:cNvPicPr>
            <a:picLocks noChangeAspect="1"/>
          </p:cNvPicPr>
          <p:nvPr/>
        </p:nvPicPr>
        <p:blipFill rotWithShape="1">
          <a:blip r:embed="rId2">
            <a:extLst>
              <a:ext uri="{28A0092B-C50C-407E-A947-70E740481C1C}">
                <a14:useLocalDpi xmlns:a14="http://schemas.microsoft.com/office/drawing/2010/main" val="0"/>
              </a:ext>
            </a:extLst>
          </a:blip>
          <a:srcRect b="4279"/>
          <a:stretch/>
        </p:blipFill>
        <p:spPr>
          <a:xfrm>
            <a:off x="4724400" y="3505200"/>
            <a:ext cx="4191000" cy="3112006"/>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4-8 Problems Involving Friction, Inclines</a:t>
            </a:r>
          </a:p>
        </p:txBody>
      </p:sp>
      <p:sp>
        <p:nvSpPr>
          <p:cNvPr id="3" name="Content Placeholder 2"/>
          <p:cNvSpPr>
            <a:spLocks noGrp="1"/>
          </p:cNvSpPr>
          <p:nvPr>
            <p:ph idx="1"/>
          </p:nvPr>
        </p:nvSpPr>
        <p:spPr>
          <a:xfrm>
            <a:off x="457200" y="1600200"/>
            <a:ext cx="8229600" cy="5067300"/>
          </a:xfrm>
        </p:spPr>
        <p:txBody>
          <a:bodyPr/>
          <a:lstStyle/>
          <a:p>
            <a:pPr marL="0" indent="0">
              <a:spcBef>
                <a:spcPct val="50000"/>
              </a:spcBef>
              <a:buNone/>
            </a:pPr>
            <a:r>
              <a:rPr lang="en-US" dirty="0">
                <a:latin typeface="Times New Roman" charset="0"/>
                <a:cs typeface="Times New Roman" charset="0"/>
              </a:rPr>
              <a:t>An object sliding down an incline has three forces acting on it: the normal force, gravity, and the frictional force.</a:t>
            </a:r>
          </a:p>
          <a:p>
            <a:pPr>
              <a:spcBef>
                <a:spcPct val="50000"/>
              </a:spcBef>
              <a:buFontTx/>
              <a:buChar char="•"/>
            </a:pPr>
            <a:r>
              <a:rPr lang="en-US" sz="2600" dirty="0" smtClean="0">
                <a:latin typeface="Times New Roman" charset="0"/>
                <a:cs typeface="Times New Roman" charset="0"/>
              </a:rPr>
              <a:t>The </a:t>
            </a:r>
            <a:r>
              <a:rPr lang="en-US" sz="2600" dirty="0">
                <a:latin typeface="Times New Roman" charset="0"/>
                <a:cs typeface="Times New Roman" charset="0"/>
              </a:rPr>
              <a:t>normal force is always perpendicular to the surface. </a:t>
            </a:r>
          </a:p>
          <a:p>
            <a:pPr>
              <a:spcBef>
                <a:spcPct val="50000"/>
              </a:spcBef>
              <a:buFontTx/>
              <a:buChar char="•"/>
            </a:pPr>
            <a:r>
              <a:rPr lang="en-US" sz="2600" dirty="0" smtClean="0">
                <a:latin typeface="Times New Roman" charset="0"/>
                <a:cs typeface="Times New Roman" charset="0"/>
              </a:rPr>
              <a:t>The </a:t>
            </a:r>
            <a:r>
              <a:rPr lang="en-US" sz="2600" dirty="0">
                <a:latin typeface="Times New Roman" charset="0"/>
                <a:cs typeface="Times New Roman" charset="0"/>
              </a:rPr>
              <a:t>friction force </a:t>
            </a:r>
            <a:r>
              <a:rPr lang="en-US" sz="2600" dirty="0" smtClean="0">
                <a:latin typeface="Times New Roman" charset="0"/>
                <a:cs typeface="Times New Roman" charset="0"/>
              </a:rPr>
              <a:t>is parallel </a:t>
            </a:r>
            <a:r>
              <a:rPr lang="en-US" sz="2600" dirty="0">
                <a:latin typeface="Times New Roman" charset="0"/>
                <a:cs typeface="Times New Roman" charset="0"/>
              </a:rPr>
              <a:t>to it. </a:t>
            </a:r>
          </a:p>
          <a:p>
            <a:pPr>
              <a:spcBef>
                <a:spcPct val="50000"/>
              </a:spcBef>
              <a:buFontTx/>
              <a:buChar char="•"/>
            </a:pPr>
            <a:r>
              <a:rPr lang="en-US" sz="2600" dirty="0" smtClean="0">
                <a:latin typeface="Times New Roman" charset="0"/>
                <a:cs typeface="Times New Roman" charset="0"/>
              </a:rPr>
              <a:t>The </a:t>
            </a:r>
            <a:r>
              <a:rPr lang="en-US" sz="2600" dirty="0">
                <a:latin typeface="Times New Roman" charset="0"/>
                <a:cs typeface="Times New Roman" charset="0"/>
              </a:rPr>
              <a:t>gravitational </a:t>
            </a:r>
            <a:r>
              <a:rPr lang="en-US" sz="2600" dirty="0" smtClean="0">
                <a:latin typeface="Times New Roman" charset="0"/>
                <a:cs typeface="Times New Roman" charset="0"/>
              </a:rPr>
              <a:t>force</a:t>
            </a:r>
            <a:br>
              <a:rPr lang="en-US" sz="2600" dirty="0" smtClean="0">
                <a:latin typeface="Times New Roman" charset="0"/>
                <a:cs typeface="Times New Roman" charset="0"/>
              </a:rPr>
            </a:br>
            <a:r>
              <a:rPr lang="en-US" sz="2600" dirty="0" smtClean="0">
                <a:latin typeface="Times New Roman" charset="0"/>
                <a:cs typeface="Times New Roman" charset="0"/>
              </a:rPr>
              <a:t>points </a:t>
            </a:r>
            <a:r>
              <a:rPr lang="en-US" sz="2600" dirty="0">
                <a:latin typeface="Times New Roman" charset="0"/>
                <a:cs typeface="Times New Roman" charset="0"/>
              </a:rPr>
              <a:t>down</a:t>
            </a:r>
            <a:r>
              <a:rPr lang="en-US" dirty="0" smtClean="0">
                <a:latin typeface="Times New Roman" charset="0"/>
                <a:cs typeface="Times New Roman" charset="0"/>
              </a:rPr>
              <a:t>.</a:t>
            </a:r>
          </a:p>
          <a:p>
            <a:pPr marL="0" indent="0">
              <a:spcBef>
                <a:spcPct val="50000"/>
              </a:spcBef>
              <a:buNone/>
            </a:pPr>
            <a:r>
              <a:rPr lang="en-US" sz="2400" dirty="0" smtClean="0">
                <a:latin typeface="Times New Roman" charset="0"/>
                <a:cs typeface="Times New Roman" charset="0"/>
              </a:rPr>
              <a:t>If </a:t>
            </a:r>
            <a:r>
              <a:rPr lang="en-US" sz="2400" dirty="0">
                <a:latin typeface="Times New Roman" charset="0"/>
                <a:cs typeface="Times New Roman" charset="0"/>
              </a:rPr>
              <a:t>the object is at rest, the forces are </a:t>
            </a:r>
            <a:r>
              <a:rPr lang="en-US" sz="2400" dirty="0" smtClean="0">
                <a:latin typeface="Times New Roman" charset="0"/>
                <a:cs typeface="Times New Roman" charset="0"/>
              </a:rPr>
              <a:t/>
            </a:r>
            <a:br>
              <a:rPr lang="en-US" sz="2400" dirty="0" smtClean="0">
                <a:latin typeface="Times New Roman" charset="0"/>
                <a:cs typeface="Times New Roman" charset="0"/>
              </a:rPr>
            </a:br>
            <a:r>
              <a:rPr lang="en-US" sz="2400" dirty="0" smtClean="0">
                <a:latin typeface="Times New Roman" charset="0"/>
                <a:cs typeface="Times New Roman" charset="0"/>
              </a:rPr>
              <a:t>the </a:t>
            </a:r>
            <a:r>
              <a:rPr lang="en-US" sz="2400" dirty="0">
                <a:latin typeface="Times New Roman" charset="0"/>
                <a:cs typeface="Times New Roman" charset="0"/>
              </a:rPr>
              <a:t>same except that we use the static </a:t>
            </a:r>
            <a:r>
              <a:rPr lang="en-US" sz="2400" dirty="0" smtClean="0">
                <a:latin typeface="Times New Roman" charset="0"/>
                <a:cs typeface="Times New Roman" charset="0"/>
              </a:rPr>
              <a:t/>
            </a:r>
            <a:br>
              <a:rPr lang="en-US" sz="2400" dirty="0" smtClean="0">
                <a:latin typeface="Times New Roman" charset="0"/>
                <a:cs typeface="Times New Roman" charset="0"/>
              </a:rPr>
            </a:br>
            <a:r>
              <a:rPr lang="en-US" sz="2400" dirty="0" smtClean="0">
                <a:latin typeface="Times New Roman" charset="0"/>
                <a:cs typeface="Times New Roman" charset="0"/>
              </a:rPr>
              <a:t>frictional </a:t>
            </a:r>
            <a:r>
              <a:rPr lang="en-US" sz="2400" dirty="0">
                <a:latin typeface="Times New Roman" charset="0"/>
                <a:cs typeface="Times New Roman" charset="0"/>
              </a:rPr>
              <a:t>force, and the sum of the </a:t>
            </a:r>
            <a:r>
              <a:rPr lang="en-US" sz="2400" dirty="0" smtClean="0">
                <a:latin typeface="Times New Roman" charset="0"/>
                <a:cs typeface="Times New Roman" charset="0"/>
              </a:rPr>
              <a:t/>
            </a:r>
            <a:br>
              <a:rPr lang="en-US" sz="2400" dirty="0" smtClean="0">
                <a:latin typeface="Times New Roman" charset="0"/>
                <a:cs typeface="Times New Roman" charset="0"/>
              </a:rPr>
            </a:br>
            <a:r>
              <a:rPr lang="en-US" sz="2400" dirty="0" smtClean="0">
                <a:latin typeface="Times New Roman" charset="0"/>
                <a:cs typeface="Times New Roman" charset="0"/>
              </a:rPr>
              <a:t>forces </a:t>
            </a:r>
            <a:r>
              <a:rPr lang="en-US" sz="2400" dirty="0">
                <a:latin typeface="Times New Roman" charset="0"/>
                <a:cs typeface="Times New Roman" charset="0"/>
              </a:rPr>
              <a:t>is zero</a:t>
            </a:r>
            <a:r>
              <a:rPr lang="en-US" sz="2400" dirty="0" smtClean="0">
                <a:latin typeface="Times New Roman" charset="0"/>
                <a:cs typeface="Times New Roman" charset="0"/>
              </a:rPr>
              <a:t>.</a:t>
            </a:r>
            <a:endParaRPr lang="en-US" sz="24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86555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4</a:t>
            </a:r>
          </a:p>
        </p:txBody>
      </p:sp>
      <p:sp>
        <p:nvSpPr>
          <p:cNvPr id="3" name="Content Placeholder 2"/>
          <p:cNvSpPr>
            <a:spLocks noGrp="1"/>
          </p:cNvSpPr>
          <p:nvPr>
            <p:ph idx="1"/>
          </p:nvPr>
        </p:nvSpPr>
        <p:spPr/>
        <p:txBody>
          <a:bodyPr/>
          <a:lstStyle/>
          <a:p>
            <a:pPr>
              <a:spcBef>
                <a:spcPct val="50000"/>
              </a:spcBef>
              <a:buFontTx/>
              <a:buChar char="•"/>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first law: If the net force on an object is zero, it will remain either at rest or moving in a straight line at constant speed.</a:t>
            </a:r>
          </a:p>
          <a:p>
            <a:pPr>
              <a:spcBef>
                <a:spcPct val="50000"/>
              </a:spcBef>
              <a:buFontTx/>
              <a:buChar char="•"/>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second law:</a:t>
            </a:r>
          </a:p>
          <a:p>
            <a:pPr>
              <a:spcBef>
                <a:spcPct val="50000"/>
              </a:spcBef>
              <a:buFontTx/>
              <a:buChar char="•"/>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a:t>
            </a:r>
          </a:p>
          <a:p>
            <a:pPr>
              <a:spcBef>
                <a:spcPct val="50000"/>
              </a:spcBef>
              <a:buFontTx/>
              <a:buChar char="•"/>
            </a:pPr>
            <a:r>
              <a:rPr lang="en-US" dirty="0" smtClean="0">
                <a:latin typeface="Times New Roman" charset="0"/>
                <a:cs typeface="Times New Roman" charset="0"/>
              </a:rPr>
              <a:t>Weight </a:t>
            </a:r>
            <a:r>
              <a:rPr lang="en-US" dirty="0">
                <a:latin typeface="Times New Roman" charset="0"/>
                <a:cs typeface="Times New Roman" charset="0"/>
              </a:rPr>
              <a:t>is the gravitational force on an object.</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frictional force can be written </a:t>
            </a:r>
            <a:r>
              <a:rPr lang="en-US" i="1" dirty="0" err="1">
                <a:latin typeface="Times New Roman" charset="0"/>
                <a:cs typeface="Times New Roman" charset="0"/>
              </a:rPr>
              <a:t>F</a:t>
            </a:r>
            <a:r>
              <a:rPr lang="en-US" baseline="-25000" dirty="0" err="1">
                <a:latin typeface="Times New Roman" charset="0"/>
                <a:cs typeface="Times New Roman" charset="0"/>
              </a:rPr>
              <a:t>fr</a:t>
            </a:r>
            <a:r>
              <a:rPr lang="en-US" dirty="0">
                <a:latin typeface="Times New Roman" charset="0"/>
                <a:cs typeface="Times New Roman" charset="0"/>
              </a:rPr>
              <a:t> = </a:t>
            </a:r>
            <a:r>
              <a:rPr lang="el-GR" i="1" dirty="0">
                <a:latin typeface="Times New Roman" charset="0"/>
                <a:cs typeface="Times New Roman" charset="0"/>
              </a:rPr>
              <a:t>μ</a:t>
            </a:r>
            <a:r>
              <a:rPr lang="en-US" baseline="-25000" dirty="0" err="1">
                <a:latin typeface="Times New Roman" charset="0"/>
                <a:cs typeface="Times New Roman" charset="0"/>
              </a:rPr>
              <a:t>k</a:t>
            </a:r>
            <a:r>
              <a:rPr lang="en-US" i="1" dirty="0" err="1">
                <a:latin typeface="Times New Roman" charset="0"/>
                <a:cs typeface="Times New Roman" charset="0"/>
              </a:rPr>
              <a:t>F</a:t>
            </a:r>
            <a:r>
              <a:rPr lang="en-US" baseline="-25000" dirty="0" err="1">
                <a:latin typeface="Times New Roman" charset="0"/>
                <a:cs typeface="Times New Roman" charset="0"/>
              </a:rPr>
              <a:t>N</a:t>
            </a:r>
            <a:r>
              <a:rPr lang="en-US" dirty="0">
                <a:latin typeface="Times New Roman" charset="0"/>
                <a:cs typeface="Times New Roman" charset="0"/>
              </a:rPr>
              <a:t> (kinetic friction) or </a:t>
            </a:r>
            <a:r>
              <a:rPr lang="en-US" i="1" dirty="0" err="1">
                <a:latin typeface="Times New Roman" charset="0"/>
                <a:cs typeface="Times New Roman" charset="0"/>
              </a:rPr>
              <a:t>F</a:t>
            </a:r>
            <a:r>
              <a:rPr lang="en-US" baseline="-25000" dirty="0" err="1">
                <a:latin typeface="Times New Roman" charset="0"/>
                <a:cs typeface="Times New Roman" charset="0"/>
              </a:rPr>
              <a:t>fr</a:t>
            </a:r>
            <a:r>
              <a:rPr lang="en-US" dirty="0">
                <a:latin typeface="Times New Roman" charset="0"/>
                <a:cs typeface="Times New Roman" charset="0"/>
              </a:rPr>
              <a:t> ≤ </a:t>
            </a:r>
            <a:r>
              <a:rPr lang="el-GR" i="1" dirty="0">
                <a:latin typeface="Times New Roman" charset="0"/>
                <a:cs typeface="Times New Roman" charset="0"/>
              </a:rPr>
              <a:t>μ</a:t>
            </a:r>
            <a:r>
              <a:rPr lang="en-US" baseline="-25000" dirty="0" err="1">
                <a:latin typeface="Times New Roman" charset="0"/>
                <a:cs typeface="Times New Roman" charset="0"/>
              </a:rPr>
              <a:t>s</a:t>
            </a:r>
            <a:r>
              <a:rPr lang="en-US" i="1" dirty="0" err="1">
                <a:latin typeface="Times New Roman" charset="0"/>
                <a:cs typeface="Times New Roman" charset="0"/>
              </a:rPr>
              <a:t>F</a:t>
            </a:r>
            <a:r>
              <a:rPr lang="en-US" baseline="-25000" dirty="0" err="1">
                <a:latin typeface="Times New Roman" charset="0"/>
                <a:cs typeface="Times New Roman" charset="0"/>
              </a:rPr>
              <a:t>N</a:t>
            </a:r>
            <a:r>
              <a:rPr lang="en-US" dirty="0">
                <a:latin typeface="Times New Roman" charset="0"/>
                <a:cs typeface="Times New Roman" charset="0"/>
              </a:rPr>
              <a:t> (static friction)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KeyEquation_02.jpg"/>
          <p:cNvPicPr>
            <a:picLocks noChangeAspect="1"/>
          </p:cNvPicPr>
          <p:nvPr/>
        </p:nvPicPr>
        <p:blipFill rotWithShape="1">
          <a:blip r:embed="rId2">
            <a:extLst>
              <a:ext uri="{28A0092B-C50C-407E-A947-70E740481C1C}">
                <a14:useLocalDpi xmlns:a14="http://schemas.microsoft.com/office/drawing/2010/main" val="0"/>
              </a:ext>
            </a:extLst>
          </a:blip>
          <a:srcRect r="77122" b="21206"/>
          <a:stretch/>
        </p:blipFill>
        <p:spPr>
          <a:xfrm>
            <a:off x="3733800" y="3759200"/>
            <a:ext cx="1955292" cy="590804"/>
          </a:xfrm>
          <a:prstGeom prst="rect">
            <a:avLst/>
          </a:prstGeom>
        </p:spPr>
      </p:pic>
      <p:sp>
        <p:nvSpPr>
          <p:cNvPr id="6" name="Rectangle 5"/>
          <p:cNvSpPr/>
          <p:nvPr/>
        </p:nvSpPr>
        <p:spPr>
          <a:xfrm>
            <a:off x="5943600" y="3816604"/>
            <a:ext cx="646105" cy="369332"/>
          </a:xfrm>
          <a:prstGeom prst="rect">
            <a:avLst/>
          </a:prstGeom>
        </p:spPr>
        <p:txBody>
          <a:bodyPr wrap="none">
            <a:spAutoFit/>
          </a:bodyPr>
          <a:lstStyle/>
          <a:p>
            <a:r>
              <a:rPr lang="en-US" dirty="0" smtClean="0">
                <a:latin typeface="Times New Roman" charset="0"/>
                <a:cs typeface="Times New Roman" charset="0"/>
              </a:rPr>
              <a:t>(4-2)</a:t>
            </a:r>
            <a:endParaRPr lang="en-US" dirty="0"/>
          </a:p>
        </p:txBody>
      </p:sp>
      <p:pic>
        <p:nvPicPr>
          <p:cNvPr id="7" name="Picture 6" descr="04_KeyEquation_01.jpg"/>
          <p:cNvPicPr>
            <a:picLocks noChangeAspect="1"/>
          </p:cNvPicPr>
          <p:nvPr/>
        </p:nvPicPr>
        <p:blipFill rotWithShape="1">
          <a:blip r:embed="rId3">
            <a:extLst>
              <a:ext uri="{28A0092B-C50C-407E-A947-70E740481C1C}">
                <a14:useLocalDpi xmlns:a14="http://schemas.microsoft.com/office/drawing/2010/main" val="0"/>
              </a:ext>
            </a:extLst>
          </a:blip>
          <a:srcRect r="78405" b="24189"/>
          <a:stretch/>
        </p:blipFill>
        <p:spPr>
          <a:xfrm>
            <a:off x="4102608" y="3122676"/>
            <a:ext cx="1845656" cy="522224"/>
          </a:xfrm>
          <a:prstGeom prst="rect">
            <a:avLst/>
          </a:prstGeom>
        </p:spPr>
      </p:pic>
      <p:sp>
        <p:nvSpPr>
          <p:cNvPr id="8" name="Rectangle 7"/>
          <p:cNvSpPr/>
          <p:nvPr/>
        </p:nvSpPr>
        <p:spPr>
          <a:xfrm>
            <a:off x="6364295" y="3198876"/>
            <a:ext cx="646105" cy="369332"/>
          </a:xfrm>
          <a:prstGeom prst="rect">
            <a:avLst/>
          </a:prstGeom>
        </p:spPr>
        <p:txBody>
          <a:bodyPr wrap="none">
            <a:spAutoFit/>
          </a:bodyPr>
          <a:lstStyle/>
          <a:p>
            <a:r>
              <a:rPr lang="en-US" dirty="0" smtClean="0">
                <a:latin typeface="Times New Roman" charset="0"/>
                <a:cs typeface="Times New Roman" charset="0"/>
              </a:rPr>
              <a:t>(4-1)</a:t>
            </a:r>
            <a:endParaRPr lang="en-US" dirty="0"/>
          </a:p>
        </p:txBody>
      </p:sp>
    </p:spTree>
    <p:extLst>
      <p:ext uri="{BB962C8B-B14F-4D97-AF65-F5344CB8AC3E}">
        <p14:creationId xmlns:p14="http://schemas.microsoft.com/office/powerpoint/2010/main" val="1321007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How can we solve problems applying the Laws of Motion?</a:t>
            </a:r>
            <a:r>
              <a:rPr lang="en-US" sz="800" dirty="0" smtClean="0"/>
              <a:t>d27</a:t>
            </a:r>
            <a:endParaRPr lang="en-US" sz="800" dirty="0"/>
          </a:p>
        </p:txBody>
      </p:sp>
      <p:sp>
        <p:nvSpPr>
          <p:cNvPr id="3" name="Content Placeholder 2"/>
          <p:cNvSpPr>
            <a:spLocks noGrp="1"/>
          </p:cNvSpPr>
          <p:nvPr>
            <p:ph idx="1"/>
          </p:nvPr>
        </p:nvSpPr>
        <p:spPr/>
        <p:txBody>
          <a:bodyPr/>
          <a:lstStyle/>
          <a:p>
            <a:r>
              <a:rPr lang="en-US" dirty="0" smtClean="0"/>
              <a:t>Do Now: Describe the apparent weight when you ride an elevator at the Empire State Building.</a:t>
            </a:r>
          </a:p>
          <a:p>
            <a:pPr marL="0" indent="0">
              <a:buNone/>
            </a:pP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00" y="2438400"/>
            <a:ext cx="4165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71" y="2438400"/>
            <a:ext cx="317602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953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Fastest elevator in Taipei 1010 m / min, 36 sec 101 floors. Empire State Building 426 m / min.</a:t>
            </a:r>
          </a:p>
          <a:p>
            <a:r>
              <a:rPr lang="en-US" dirty="0" smtClean="0"/>
              <a:t>1</a:t>
            </a:r>
            <a:r>
              <a:rPr lang="en-US" baseline="30000" dirty="0" smtClean="0"/>
              <a:t>st</a:t>
            </a:r>
            <a:r>
              <a:rPr lang="en-US" dirty="0" smtClean="0"/>
              <a:t> Floor:</a:t>
            </a:r>
          </a:p>
          <a:p>
            <a:r>
              <a:rPr lang="en-US" dirty="0" smtClean="0"/>
              <a:t>2 – 25:</a:t>
            </a:r>
          </a:p>
          <a:p>
            <a:r>
              <a:rPr lang="en-US" dirty="0" smtClean="0"/>
              <a:t>26 – 70:</a:t>
            </a:r>
          </a:p>
          <a:p>
            <a:r>
              <a:rPr lang="en-US" dirty="0" smtClean="0"/>
              <a:t>71 – 86: </a:t>
            </a:r>
          </a:p>
          <a:p>
            <a:r>
              <a:rPr lang="en-US" dirty="0" smtClean="0"/>
              <a:t>86</a:t>
            </a:r>
            <a:r>
              <a:rPr lang="en-US" baseline="30000" dirty="0" smtClean="0"/>
              <a:t>th</a:t>
            </a:r>
            <a:r>
              <a:rPr lang="en-US" dirty="0" smtClean="0"/>
              <a:t> Floor:</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520584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F</a:t>
            </a:r>
            <a:r>
              <a:rPr lang="en-US" sz="2800" dirty="0" err="1" smtClean="0"/>
              <a:t>g</a:t>
            </a:r>
            <a:r>
              <a:rPr lang="en-US" dirty="0" smtClean="0"/>
              <a:t> = m * g</a:t>
            </a:r>
            <a:endParaRPr lang="en-US" dirty="0"/>
          </a:p>
        </p:txBody>
      </p:sp>
    </p:spTree>
    <p:extLst>
      <p:ext uri="{BB962C8B-B14F-4D97-AF65-F5344CB8AC3E}">
        <p14:creationId xmlns:p14="http://schemas.microsoft.com/office/powerpoint/2010/main" val="2286433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How can we describe system of bodies?</a:t>
            </a:r>
            <a:endParaRPr lang="en-US" dirty="0"/>
          </a:p>
        </p:txBody>
      </p:sp>
      <p:sp>
        <p:nvSpPr>
          <p:cNvPr id="3" name="Content Placeholder 2"/>
          <p:cNvSpPr>
            <a:spLocks noGrp="1"/>
          </p:cNvSpPr>
          <p:nvPr>
            <p:ph idx="1"/>
          </p:nvPr>
        </p:nvSpPr>
        <p:spPr/>
        <p:txBody>
          <a:bodyPr/>
          <a:lstStyle/>
          <a:p>
            <a:r>
              <a:rPr lang="en-US" u="sng" dirty="0" smtClean="0"/>
              <a:t>Do Now: </a:t>
            </a:r>
          </a:p>
          <a:p>
            <a:endParaRPr lang="en-US" u="sng" dirty="0" smtClean="0"/>
          </a:p>
          <a:p>
            <a:pPr marL="0" indent="0">
              <a:buNone/>
            </a:pPr>
            <a:r>
              <a:rPr lang="en-US" dirty="0" smtClean="0"/>
              <a:t>A </a:t>
            </a:r>
            <a:r>
              <a:rPr lang="en-US" dirty="0"/>
              <a:t>45 N force is applied to a 30 kg block resting on a horizontal frictionless table.  Find the acceleration?</a:t>
            </a: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162818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 45 N force is applied to a 30 kg block resting on a horizontal frictionless table.  Find the acceleration?</a:t>
            </a:r>
          </a:p>
          <a:p>
            <a:endParaRPr lang="en-US" dirty="0"/>
          </a:p>
          <a:p>
            <a:r>
              <a:rPr lang="en-US" dirty="0" smtClean="0"/>
              <a:t>Draw a free body diagram.</a:t>
            </a:r>
          </a:p>
          <a:p>
            <a:r>
              <a:rPr lang="en-US" dirty="0"/>
              <a:t> </a:t>
            </a:r>
            <a:r>
              <a:rPr lang="en-US" dirty="0" smtClean="0"/>
              <a:t> a =   </a:t>
            </a:r>
            <a:r>
              <a:rPr lang="en-US" dirty="0" err="1" smtClean="0"/>
              <a:t>Fnet</a:t>
            </a:r>
            <a:r>
              <a:rPr lang="en-US" dirty="0" smtClean="0"/>
              <a:t> / m</a:t>
            </a:r>
          </a:p>
          <a:p>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8432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anim calcmode="lin" valueType="num">
                                      <p:cBhvr>
                                        <p:cTn id="1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Now place the 30 kg object on an 30 degree frictionless inclined plane. Calculate the acceleration.</a:t>
            </a:r>
          </a:p>
          <a:p>
            <a:r>
              <a:rPr lang="en-US" dirty="0" smtClean="0"/>
              <a:t>Draw a free body diagram</a:t>
            </a:r>
          </a:p>
          <a:p>
            <a:r>
              <a:rPr lang="en-US" dirty="0" smtClean="0"/>
              <a:t>The </a:t>
            </a:r>
            <a:r>
              <a:rPr lang="en-US" dirty="0"/>
              <a:t>a</a:t>
            </a:r>
            <a:r>
              <a:rPr lang="en-US" dirty="0" smtClean="0"/>
              <a:t>ccelerating  force is the </a:t>
            </a:r>
            <a:r>
              <a:rPr lang="en-US" dirty="0" err="1" smtClean="0"/>
              <a:t>F</a:t>
            </a:r>
            <a:r>
              <a:rPr lang="en-US" baseline="-25000" dirty="0" err="1" smtClean="0"/>
              <a:t>net</a:t>
            </a:r>
            <a:r>
              <a:rPr lang="en-US" dirty="0" smtClean="0"/>
              <a:t> which is the weight parallel.</a:t>
            </a:r>
            <a:endParaRPr lang="en-US" dirty="0"/>
          </a:p>
          <a:p>
            <a:r>
              <a:rPr lang="en-US" dirty="0" smtClean="0"/>
              <a:t>Suppose there is friction between the object and the </a:t>
            </a:r>
            <a:r>
              <a:rPr lang="en-US" dirty="0" err="1" smtClean="0"/>
              <a:t>inlcined</a:t>
            </a:r>
            <a:r>
              <a:rPr lang="en-US" dirty="0" smtClean="0"/>
              <a:t> , </a:t>
            </a:r>
            <a:r>
              <a:rPr lang="en-US" dirty="0" err="1" smtClean="0">
                <a:latin typeface="Symbol" pitchFamily="18" charset="2"/>
              </a:rPr>
              <a:t>m</a:t>
            </a:r>
            <a:r>
              <a:rPr lang="en-US" baseline="-25000" dirty="0" err="1" smtClean="0"/>
              <a:t>k</a:t>
            </a:r>
            <a:r>
              <a:rPr lang="en-US" dirty="0" smtClean="0"/>
              <a:t> is 0.2.</a:t>
            </a:r>
          </a:p>
          <a:p>
            <a:r>
              <a:rPr lang="en-US" dirty="0" smtClean="0"/>
              <a:t>The accelerating force is the </a:t>
            </a:r>
            <a:r>
              <a:rPr lang="en-US" dirty="0" err="1" smtClean="0"/>
              <a:t>F</a:t>
            </a:r>
            <a:r>
              <a:rPr lang="en-US" baseline="-25000" dirty="0" err="1" smtClean="0"/>
              <a:t>net</a:t>
            </a:r>
            <a:r>
              <a:rPr lang="en-US" dirty="0" smtClean="0"/>
              <a:t> = </a:t>
            </a:r>
            <a:r>
              <a:rPr lang="en-US" dirty="0" err="1" smtClean="0"/>
              <a:t>F</a:t>
            </a:r>
            <a:r>
              <a:rPr lang="en-US" baseline="-25000" dirty="0" err="1" smtClean="0"/>
              <a:t>g</a:t>
            </a:r>
            <a:r>
              <a:rPr lang="en-US" baseline="-25000" dirty="0" smtClean="0"/>
              <a:t>// </a:t>
            </a:r>
            <a:r>
              <a:rPr lang="en-US" dirty="0" smtClean="0"/>
              <a:t>- </a:t>
            </a:r>
            <a:r>
              <a:rPr lang="en-US" dirty="0" err="1" smtClean="0"/>
              <a:t>F</a:t>
            </a:r>
            <a:r>
              <a:rPr lang="en-US" baseline="-25000" dirty="0" err="1" smtClean="0"/>
              <a:t>f</a:t>
            </a:r>
            <a:endParaRPr lang="en-US" baseline="-25000"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3017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Pulley</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2050" name="Picture 2" descr="C:\Users\wcb\Desktop\files for dropbox\pulley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9037" y="1196181"/>
            <a:ext cx="1685925"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724400"/>
            <a:ext cx="7924800" cy="923330"/>
          </a:xfrm>
          <a:prstGeom prst="rect">
            <a:avLst/>
          </a:prstGeom>
          <a:noFill/>
        </p:spPr>
        <p:txBody>
          <a:bodyPr wrap="square" rtlCol="0">
            <a:spAutoFit/>
          </a:bodyPr>
          <a:lstStyle/>
          <a:p>
            <a:r>
              <a:rPr lang="en-US" b="1" dirty="0"/>
              <a:t>Pulleys</a:t>
            </a:r>
            <a:r>
              <a:rPr lang="en-US" dirty="0"/>
              <a:t> are simple machines that consist of a rope that slides around a disk, called a block. Their main function is to change the direction of the tension force in a rope. </a:t>
            </a:r>
          </a:p>
        </p:txBody>
      </p:sp>
    </p:spTree>
    <p:extLst>
      <p:ext uri="{BB962C8B-B14F-4D97-AF65-F5344CB8AC3E}">
        <p14:creationId xmlns:p14="http://schemas.microsoft.com/office/powerpoint/2010/main" val="2654204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masses moving together</a:t>
            </a:r>
            <a:endParaRPr lang="en-US" dirty="0"/>
          </a:p>
        </p:txBody>
      </p:sp>
      <p:sp>
        <p:nvSpPr>
          <p:cNvPr id="3" name="Content Placeholder 2"/>
          <p:cNvSpPr>
            <a:spLocks noGrp="1"/>
          </p:cNvSpPr>
          <p:nvPr>
            <p:ph idx="1"/>
          </p:nvPr>
        </p:nvSpPr>
        <p:spPr/>
        <p:txBody>
          <a:bodyPr/>
          <a:lstStyle/>
          <a:p>
            <a:r>
              <a:rPr lang="en-US" sz="1800" dirty="0"/>
              <a:t>A 5.0-kg and a 10.0-kg box are touching each other. A 45.0-N horizontal force is applied to the 5.0-kg box in order to accelerate both boxes across the floor. Ignore friction forces and determine the acceleration of the boxes and the force acting between the boxes</a:t>
            </a:r>
            <a:r>
              <a:rPr lang="en-US" sz="1800" dirty="0" smtClean="0"/>
              <a:t>.</a:t>
            </a:r>
          </a:p>
          <a:p>
            <a:endParaRPr lang="en-US" sz="1800" dirty="0" smtClean="0"/>
          </a:p>
          <a:p>
            <a:r>
              <a:rPr lang="en-US" sz="1800" dirty="0"/>
              <a:t>The magnitude of the force of gravity is </a:t>
            </a:r>
            <a:r>
              <a:rPr lang="en-US" sz="1800" b="1" dirty="0" err="1"/>
              <a:t>m•g</a:t>
            </a:r>
            <a:r>
              <a:rPr lang="en-US" sz="1800" dirty="0"/>
              <a:t> or 147 N</a:t>
            </a:r>
            <a:r>
              <a:rPr lang="en-US" sz="1800" dirty="0" smtClean="0"/>
              <a:t>.</a:t>
            </a:r>
          </a:p>
          <a:p>
            <a:r>
              <a:rPr lang="en-US" sz="1800" dirty="0" smtClean="0"/>
              <a:t>The </a:t>
            </a:r>
            <a:r>
              <a:rPr lang="en-US" sz="1800" dirty="0"/>
              <a:t>magnitude of the normal force is also 147 N since it must support the weight (147 N) of the system. </a:t>
            </a:r>
            <a:endParaRPr lang="en-US" sz="1800" dirty="0" smtClean="0"/>
          </a:p>
          <a:p>
            <a:r>
              <a:rPr lang="en-US" sz="1800" dirty="0" smtClean="0"/>
              <a:t>Newton's </a:t>
            </a:r>
            <a:r>
              <a:rPr lang="en-US" sz="1800" dirty="0"/>
              <a:t>second law (</a:t>
            </a:r>
            <a:r>
              <a:rPr lang="en-US" sz="1800" b="1" dirty="0"/>
              <a:t>a = </a:t>
            </a:r>
            <a:r>
              <a:rPr lang="en-US" sz="1800" b="1" dirty="0" err="1"/>
              <a:t>F</a:t>
            </a:r>
            <a:r>
              <a:rPr lang="en-US" sz="1800" b="1" baseline="-25000" dirty="0" err="1"/>
              <a:t>net</a:t>
            </a:r>
            <a:r>
              <a:rPr lang="en-US" sz="1800" b="1" dirty="0"/>
              <a:t>/m</a:t>
            </a:r>
            <a:r>
              <a:rPr lang="en-US" sz="1800" dirty="0"/>
              <a:t>) can be used to determine the acceleration. </a:t>
            </a:r>
            <a:endParaRPr lang="en-US" sz="1800" dirty="0" smtClean="0"/>
          </a:p>
          <a:p>
            <a:r>
              <a:rPr lang="en-US" sz="1800" dirty="0" smtClean="0"/>
              <a:t>Using </a:t>
            </a:r>
            <a:r>
              <a:rPr lang="en-US" sz="1800" dirty="0"/>
              <a:t>45.0 N for </a:t>
            </a:r>
            <a:r>
              <a:rPr lang="en-US" sz="1800" b="1" dirty="0" err="1"/>
              <a:t>F</a:t>
            </a:r>
            <a:r>
              <a:rPr lang="en-US" sz="1800" b="1" baseline="-25000" dirty="0" err="1"/>
              <a:t>net</a:t>
            </a:r>
            <a:r>
              <a:rPr lang="en-US" sz="1800" dirty="0"/>
              <a:t> and 15.0 kg for </a:t>
            </a:r>
            <a:r>
              <a:rPr lang="en-US" sz="1800" b="1" dirty="0"/>
              <a:t>m</a:t>
            </a:r>
            <a:r>
              <a:rPr lang="en-US" sz="1800" dirty="0"/>
              <a:t>, the acceleration is 3.0 m/s</a:t>
            </a:r>
            <a:r>
              <a:rPr lang="en-US" sz="1800" baseline="30000" dirty="0"/>
              <a:t>2</a:t>
            </a:r>
            <a:r>
              <a:rPr lang="en-US" sz="1800" dirty="0" smtClean="0"/>
              <a:t>.</a:t>
            </a:r>
          </a:p>
          <a:p>
            <a:endParaRPr lang="en-US" sz="1800" dirty="0"/>
          </a:p>
          <a:p>
            <a:r>
              <a:rPr lang="en-US" sz="1800" dirty="0" smtClean="0"/>
              <a:t>System of bodies: Two or more objects moving together. </a:t>
            </a:r>
          </a:p>
          <a:p>
            <a:r>
              <a:rPr lang="en-US" sz="1800" dirty="0" smtClean="0"/>
              <a:t>ACCELERATION IS THE SAME ON BOTH OBJECTS.</a:t>
            </a:r>
          </a:p>
          <a:p>
            <a:r>
              <a:rPr lang="en-US" sz="1800" dirty="0" smtClean="0"/>
              <a:t>If objects are connected with a rope then they have SAME TENSION.</a:t>
            </a:r>
            <a:endParaRPr lang="en-US" sz="1800"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10191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85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down)">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down)">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down)">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How can we calculate the acceleration</a:t>
            </a:r>
            <a:br>
              <a:rPr lang="en-US" dirty="0" smtClean="0"/>
            </a:br>
            <a:r>
              <a:rPr lang="en-US" dirty="0" smtClean="0"/>
              <a:t>and tension on system of bodies?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984513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Content Placeholder 4"/>
          <p:cNvSpPr>
            <a:spLocks noGrp="1"/>
          </p:cNvSpPr>
          <p:nvPr>
            <p:ph idx="1"/>
          </p:nvPr>
        </p:nvSpPr>
        <p:spPr/>
        <p:txBody>
          <a:bodyPr/>
          <a:lstStyle/>
          <a:p>
            <a:r>
              <a:rPr lang="en-US" dirty="0" smtClean="0"/>
              <a:t>Place a 10kg mass on frictionless 35 degree incline plane and attach a second 20 kg mass via a cord to hang vertically as shown below. Calculate the acceleration of the system.</a:t>
            </a:r>
          </a:p>
          <a:p>
            <a:r>
              <a:rPr lang="en-US" dirty="0" smtClean="0"/>
              <a:t>Draw free body diagrams; Identify all forces.</a:t>
            </a:r>
          </a:p>
          <a:p>
            <a:r>
              <a:rPr lang="en-US" dirty="0" smtClean="0"/>
              <a:t>Both objects have same acceleration and tension force.</a:t>
            </a:r>
          </a:p>
          <a:p>
            <a:endParaRPr lang="en-US" dirty="0"/>
          </a:p>
          <a:p>
            <a:r>
              <a:rPr lang="en-US" dirty="0" smtClean="0"/>
              <a:t>Calculate the Tension.</a:t>
            </a:r>
          </a:p>
          <a:p>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353"/>
            <a:ext cx="2433638" cy="134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17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circle(in)">
                                      <p:cBhvr>
                                        <p:cTn id="16" dur="2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circle(in)">
                                      <p:cBhvr>
                                        <p:cTn id="21" dur="20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circle(in)">
                                      <p:cBhvr>
                                        <p:cTn id="26"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the acceleration and tension on the two blocks on the frictionless surfaces.</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62916" y="3581399"/>
            <a:ext cx="5123883" cy="143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738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Atwood machine. Find the acceleration.</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0875" y="2226171"/>
            <a:ext cx="4322250" cy="327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2259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the tension and the acceleration of the system of bodies.</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7933" y="3352800"/>
            <a:ext cx="4043188"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190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4-1 Force</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A force is a push or pull. </a:t>
            </a:r>
            <a:r>
              <a:rPr lang="en-US" dirty="0" smtClean="0">
                <a:latin typeface="Times New Roman" charset="0"/>
                <a:cs typeface="Times New Roman" charset="0"/>
              </a:rPr>
              <a:t>An</a:t>
            </a:r>
            <a:br>
              <a:rPr lang="en-US" dirty="0" smtClean="0">
                <a:latin typeface="Times New Roman" charset="0"/>
                <a:cs typeface="Times New Roman" charset="0"/>
              </a:rPr>
            </a:br>
            <a:r>
              <a:rPr lang="en-US" dirty="0" smtClean="0">
                <a:latin typeface="Times New Roman" charset="0"/>
                <a:cs typeface="Times New Roman" charset="0"/>
              </a:rPr>
              <a:t>object </a:t>
            </a:r>
            <a:r>
              <a:rPr lang="en-US" dirty="0">
                <a:latin typeface="Times New Roman" charset="0"/>
                <a:cs typeface="Times New Roman" charset="0"/>
              </a:rPr>
              <a:t>at rest needs a </a:t>
            </a:r>
            <a:r>
              <a:rPr lang="en-US" dirty="0" smtClean="0">
                <a:latin typeface="Times New Roman" charset="0"/>
                <a:cs typeface="Times New Roman" charset="0"/>
              </a:rPr>
              <a:t>force</a:t>
            </a:r>
            <a:br>
              <a:rPr lang="en-US" dirty="0" smtClean="0">
                <a:latin typeface="Times New Roman" charset="0"/>
                <a:cs typeface="Times New Roman" charset="0"/>
              </a:rPr>
            </a:br>
            <a:r>
              <a:rPr lang="en-US" dirty="0" smtClean="0">
                <a:latin typeface="Times New Roman" charset="0"/>
                <a:cs typeface="Times New Roman" charset="0"/>
              </a:rPr>
              <a:t>to </a:t>
            </a:r>
            <a:r>
              <a:rPr lang="en-US" dirty="0">
                <a:latin typeface="Times New Roman" charset="0"/>
                <a:cs typeface="Times New Roman" charset="0"/>
              </a:rPr>
              <a:t>get it moving; a </a:t>
            </a:r>
            <a:r>
              <a:rPr lang="en-US" dirty="0" smtClean="0">
                <a:latin typeface="Times New Roman" charset="0"/>
                <a:cs typeface="Times New Roman" charset="0"/>
              </a:rPr>
              <a:t>moving</a:t>
            </a:r>
            <a:br>
              <a:rPr lang="en-US" dirty="0" smtClean="0">
                <a:latin typeface="Times New Roman" charset="0"/>
                <a:cs typeface="Times New Roman" charset="0"/>
              </a:rPr>
            </a:br>
            <a:r>
              <a:rPr lang="en-US" dirty="0" smtClean="0">
                <a:latin typeface="Times New Roman" charset="0"/>
                <a:cs typeface="Times New Roman" charset="0"/>
              </a:rPr>
              <a:t>object </a:t>
            </a:r>
            <a:r>
              <a:rPr lang="en-US" dirty="0">
                <a:latin typeface="Times New Roman" charset="0"/>
                <a:cs typeface="Times New Roman" charset="0"/>
              </a:rPr>
              <a:t>needs a force </a:t>
            </a:r>
            <a:r>
              <a:rPr lang="en-US" dirty="0" smtClean="0">
                <a:latin typeface="Times New Roman" charset="0"/>
                <a:cs typeface="Times New Roman" charset="0"/>
              </a:rPr>
              <a:t>to</a:t>
            </a:r>
            <a:br>
              <a:rPr lang="en-US" dirty="0" smtClean="0">
                <a:latin typeface="Times New Roman" charset="0"/>
                <a:cs typeface="Times New Roman" charset="0"/>
              </a:rPr>
            </a:br>
            <a:r>
              <a:rPr lang="en-US" dirty="0" smtClean="0">
                <a:latin typeface="Times New Roman" charset="0"/>
                <a:cs typeface="Times New Roman" charset="0"/>
              </a:rPr>
              <a:t>change </a:t>
            </a:r>
            <a:r>
              <a:rPr lang="en-US" dirty="0">
                <a:latin typeface="Times New Roman" charset="0"/>
                <a:cs typeface="Times New Roman" charset="0"/>
              </a:rPr>
              <a:t>its velocity</a:t>
            </a:r>
            <a:r>
              <a:rPr lang="en-US" dirty="0" smtClean="0">
                <a:latin typeface="Times New Roman" charset="0"/>
                <a:cs typeface="Times New Roman" charset="0"/>
              </a:rPr>
              <a:t>.</a:t>
            </a:r>
          </a:p>
          <a:p>
            <a:pPr marL="0" indent="0">
              <a:buNone/>
            </a:pPr>
            <a:r>
              <a:rPr lang="en-US" sz="1200" dirty="0" smtClean="0">
                <a:latin typeface="Times New Roman" charset="0"/>
                <a:cs typeface="Times New Roman" charset="0"/>
              </a:rPr>
              <a:t> </a:t>
            </a:r>
          </a:p>
          <a:p>
            <a:pPr marL="0" indent="0">
              <a:buNone/>
            </a:pPr>
            <a:r>
              <a:rPr lang="en-US" dirty="0" smtClean="0">
                <a:latin typeface="Times New Roman" charset="0"/>
                <a:cs typeface="Times New Roman" charset="0"/>
              </a:rPr>
              <a:t>The </a:t>
            </a:r>
            <a:r>
              <a:rPr lang="en-US" dirty="0">
                <a:latin typeface="Times New Roman" charset="0"/>
                <a:cs typeface="Times New Roman" charset="0"/>
              </a:rPr>
              <a:t>magnitude of a force can be measured using a spring scale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1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066800"/>
            <a:ext cx="4110357" cy="2985927"/>
          </a:xfrm>
          <a:prstGeom prst="rect">
            <a:avLst/>
          </a:prstGeom>
        </p:spPr>
      </p:pic>
      <p:pic>
        <p:nvPicPr>
          <p:cNvPr id="6" name="Picture 5" descr="04_02_Figure.jpg"/>
          <p:cNvPicPr>
            <a:picLocks noChangeAspect="1"/>
          </p:cNvPicPr>
          <p:nvPr/>
        </p:nvPicPr>
        <p:blipFill rotWithShape="1">
          <a:blip r:embed="rId3">
            <a:extLst>
              <a:ext uri="{28A0092B-C50C-407E-A947-70E740481C1C}">
                <a14:useLocalDpi xmlns:a14="http://schemas.microsoft.com/office/drawing/2010/main" val="0"/>
              </a:ext>
            </a:extLst>
          </a:blip>
          <a:srcRect b="5039"/>
          <a:stretch/>
        </p:blipFill>
        <p:spPr>
          <a:xfrm>
            <a:off x="3276600" y="4763052"/>
            <a:ext cx="5854700" cy="2094948"/>
          </a:xfrm>
          <a:prstGeom prst="rect">
            <a:avLst/>
          </a:prstGeom>
        </p:spPr>
      </p:pic>
    </p:spTree>
    <p:extLst>
      <p:ext uri="{BB962C8B-B14F-4D97-AF65-F5344CB8AC3E}">
        <p14:creationId xmlns:p14="http://schemas.microsoft.com/office/powerpoint/2010/main" val="3138270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702513"/>
            <a:ext cx="6356250" cy="45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597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30" y="152400"/>
            <a:ext cx="903853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249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5175" y="1195639"/>
            <a:ext cx="15716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0" y="1859340"/>
            <a:ext cx="4572000" cy="3139321"/>
          </a:xfrm>
          <a:prstGeom prst="rect">
            <a:avLst/>
          </a:prstGeom>
        </p:spPr>
        <p:txBody>
          <a:bodyPr>
            <a:spAutoFit/>
          </a:bodyPr>
          <a:lstStyle/>
          <a:p>
            <a:r>
              <a:rPr lang="en-US" dirty="0"/>
              <a:t>Two masses, m and M, are connected to a pulley system attached to a table, as in the diagram above. What is the minimum value for the coefficient of static friction between mass M and the table if the pulley system does not move?</a:t>
            </a:r>
          </a:p>
          <a:p>
            <a:r>
              <a:rPr lang="en-US" dirty="0"/>
              <a:t>(A)	m/M</a:t>
            </a:r>
          </a:p>
          <a:p>
            <a:r>
              <a:rPr lang="en-US" dirty="0"/>
              <a:t>(B)	M/m</a:t>
            </a:r>
          </a:p>
          <a:p>
            <a:r>
              <a:rPr lang="en-US" dirty="0"/>
              <a:t>(C)	g (m/M)</a:t>
            </a:r>
          </a:p>
          <a:p>
            <a:r>
              <a:rPr lang="en-US" dirty="0"/>
              <a:t>(D)	g (M/m)</a:t>
            </a:r>
          </a:p>
          <a:p>
            <a:r>
              <a:rPr lang="en-US" dirty="0"/>
              <a:t>(E)	g(M – m)</a:t>
            </a:r>
          </a:p>
        </p:txBody>
      </p:sp>
    </p:spTree>
    <p:extLst>
      <p:ext uri="{BB962C8B-B14F-4D97-AF65-F5344CB8AC3E}">
        <p14:creationId xmlns:p14="http://schemas.microsoft.com/office/powerpoint/2010/main" val="3810694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1.      A     </a:t>
            </a:r>
          </a:p>
          <a:p>
            <a:r>
              <a:rPr lang="en-US" dirty="0"/>
              <a:t>If the pulley system doesn’t move, then the net force on both masses is zero. For mass m, that means that the force of gravity, mg, pulling it downward, is equal to the force of tension in the rope, pulling it upward. If the force of tension pulling mass m upward is mg, then the force of tension pulling mass M toward the edge of the table is also mg. That means that the force of static friction resisting the pull of the rope must also equal mg. The force of static friction for mass M is Mg, where  is the coefficient of static friction. Since this force must be equal to mg, we can readily solve for :</a:t>
            </a:r>
          </a:p>
          <a:p>
            <a:pPr marL="0" indent="0">
              <a:buNone/>
            </a:pP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79574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Symbol" pitchFamily="18" charset="2"/>
              </a:rPr>
              <a:t>m</a:t>
            </a:r>
            <a:r>
              <a:rPr lang="en-US" dirty="0" err="1" smtClean="0">
                <a:latin typeface="+mn-lt"/>
              </a:rPr>
              <a:t>Mg</a:t>
            </a:r>
            <a:r>
              <a:rPr lang="en-US" smtClean="0">
                <a:latin typeface="+mn-lt"/>
              </a:rPr>
              <a:t> =  m g</a:t>
            </a:r>
            <a:endParaRPr lang="en-US">
              <a:latin typeface="Symbol" pitchFamily="18" charset="2"/>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0762" y="3572669"/>
            <a:ext cx="4562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083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Draw a free body diagram</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1026" name="Picture 2" descr="C:\Users\wcb\Desktop\files for dropbox\incline_q.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57" y="0"/>
            <a:ext cx="2457450" cy="23837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33800" y="2133600"/>
            <a:ext cx="4647491" cy="369332"/>
          </a:xfrm>
          <a:prstGeom prst="rect">
            <a:avLst/>
          </a:prstGeom>
          <a:noFill/>
        </p:spPr>
        <p:txBody>
          <a:bodyPr wrap="none" rtlCol="0">
            <a:spAutoFit/>
          </a:bodyPr>
          <a:lstStyle/>
          <a:p>
            <a:r>
              <a:rPr lang="en-US"/>
              <a:t>A mover pushes a box up an inclined </a:t>
            </a:r>
            <a:r>
              <a:rPr lang="en-US" smtClean="0"/>
              <a:t>plane.</a:t>
            </a:r>
            <a:endParaRPr lang="en-US"/>
          </a:p>
        </p:txBody>
      </p:sp>
    </p:spTree>
    <p:extLst>
      <p:ext uri="{BB962C8B-B14F-4D97-AF65-F5344CB8AC3E}">
        <p14:creationId xmlns:p14="http://schemas.microsoft.com/office/powerpoint/2010/main" val="126796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BODY DIAGRAM</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effectLst/>
            </a:endParaRPr>
          </a:p>
          <a:p>
            <a:r>
              <a:rPr lang="en-US" dirty="0" smtClean="0">
                <a:effectLst/>
              </a:rPr>
              <a:t>● </a:t>
            </a:r>
            <a:r>
              <a:rPr lang="en-US" dirty="0"/>
              <a:t>A free body diagram is just a simple sketch of the object showing all the forces that are acting on it.</a:t>
            </a:r>
            <a:endParaRPr lang="en-US" dirty="0" smtClean="0">
              <a:effectLst/>
            </a:endParaRPr>
          </a:p>
          <a:p>
            <a:r>
              <a:rPr lang="en-US" dirty="0" smtClean="0">
                <a:effectLst/>
              </a:rPr>
              <a:t>● </a:t>
            </a:r>
            <a:r>
              <a:rPr lang="en-US" dirty="0"/>
              <a:t>To draw a proper free body diagram, you must follow these steps:</a:t>
            </a:r>
            <a:endParaRPr lang="en-US" dirty="0" smtClean="0">
              <a:effectLst/>
            </a:endParaRPr>
          </a:p>
          <a:p>
            <a:r>
              <a:rPr lang="en-US" dirty="0"/>
              <a:t>1. Draw a dot representing the object. </a:t>
            </a:r>
            <a:endParaRPr lang="en-US" dirty="0" smtClean="0">
              <a:effectLst/>
            </a:endParaRPr>
          </a:p>
          <a:p>
            <a:r>
              <a:rPr lang="en-US" dirty="0"/>
              <a:t>2. For every force acting on that object draw a vector that shows the direction. Each vector must start from the dot and point outwards.</a:t>
            </a:r>
            <a:endParaRPr lang="en-US" dirty="0" smtClean="0">
              <a:effectLst/>
            </a:endParaRPr>
          </a:p>
          <a:p>
            <a:r>
              <a:rPr lang="en-US" dirty="0"/>
              <a:t>3. Label each vector based on the type of force it is. </a:t>
            </a:r>
            <a:endParaRPr lang="en-US" dirty="0" smtClean="0">
              <a:effectLst/>
            </a:endParaRPr>
          </a:p>
          <a:p>
            <a:endParaRPr lang="en-US" dirty="0"/>
          </a:p>
        </p:txBody>
      </p:sp>
    </p:spTree>
    <p:extLst>
      <p:ext uri="{BB962C8B-B14F-4D97-AF65-F5344CB8AC3E}">
        <p14:creationId xmlns:p14="http://schemas.microsoft.com/office/powerpoint/2010/main" val="144194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1499"/>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 1</a:t>
            </a:r>
            <a:r>
              <a:rPr lang="en-US" dirty="0"/>
              <a:t>: Sketch a free body diagram for a book being held up by a person.</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59377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 1</a:t>
            </a:r>
            <a:r>
              <a:rPr lang="en-US" dirty="0"/>
              <a:t>: Sketch a free body diagram for a book being held up by a person.</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1943100"/>
            <a:ext cx="16668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40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2500" fill="hold"/>
                                        <p:tgtEl>
                                          <p:spTgt spid="2050"/>
                                        </p:tgtEl>
                                        <p:attrNameLst>
                                          <p:attrName>ppt_x</p:attrName>
                                        </p:attrNameLst>
                                      </p:cBhvr>
                                      <p:tavLst>
                                        <p:tav tm="0">
                                          <p:val>
                                            <p:strVal val="#ppt_x"/>
                                          </p:val>
                                        </p:tav>
                                        <p:tav tm="100000">
                                          <p:val>
                                            <p:strVal val="#ppt_x"/>
                                          </p:val>
                                        </p:tav>
                                      </p:tavLst>
                                    </p:anim>
                                    <p:anim calcmode="lin" valueType="num">
                                      <p:cBhvr additive="base">
                                        <p:cTn id="8" dur="2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3661200" cy="172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3233738"/>
            <a:ext cx="52197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4343400"/>
            <a:ext cx="2860207" cy="369332"/>
          </a:xfrm>
          <a:prstGeom prst="rect">
            <a:avLst/>
          </a:prstGeom>
          <a:noFill/>
        </p:spPr>
        <p:txBody>
          <a:bodyPr wrap="none" rtlCol="0">
            <a:spAutoFit/>
          </a:bodyPr>
          <a:lstStyle/>
          <a:p>
            <a:r>
              <a:rPr lang="en-US" dirty="0" smtClean="0"/>
              <a:t>F net is the sum of </a:t>
            </a:r>
            <a:r>
              <a:rPr lang="en-US" smtClean="0"/>
              <a:t>all forces.</a:t>
            </a:r>
            <a:endParaRPr lang="en-US"/>
          </a:p>
        </p:txBody>
      </p:sp>
    </p:spTree>
    <p:extLst>
      <p:ext uri="{BB962C8B-B14F-4D97-AF65-F5344CB8AC3E}">
        <p14:creationId xmlns:p14="http://schemas.microsoft.com/office/powerpoint/2010/main" val="3011222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4594</TotalTime>
  <Words>2059</Words>
  <Application>Microsoft Office PowerPoint</Application>
  <PresentationFormat>On-screen Show (4:3)</PresentationFormat>
  <Paragraphs>219</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Chapter 4 Dynamics: Aim: How can we describe Newton’s Laws of Motion?</vt:lpstr>
      <vt:lpstr>Aim: How can we describe a force?</vt:lpstr>
      <vt:lpstr>WEIGHT</vt:lpstr>
      <vt:lpstr>PowerPoint Presentation</vt:lpstr>
      <vt:lpstr>4-1 Force</vt:lpstr>
      <vt:lpstr>FREE BODY DIAGRAM</vt:lpstr>
      <vt:lpstr>Example 1: Sketch a free body diagram for a book being held up by a person. </vt:lpstr>
      <vt:lpstr>Example 1: Sketch a free body diagram for a book being held up by a person. </vt:lpstr>
      <vt:lpstr>FORCE</vt:lpstr>
      <vt:lpstr>PowerPoint Presentation</vt:lpstr>
      <vt:lpstr>Example 2: Sketch a free body diagram of a laptop sitting on a table. </vt:lpstr>
      <vt:lpstr>PowerPoint Presentation</vt:lpstr>
      <vt:lpstr>PowerPoint Presentation</vt:lpstr>
      <vt:lpstr>PowerPoint Presentation</vt:lpstr>
      <vt:lpstr>PowerPoint Presentation</vt:lpstr>
      <vt:lpstr>Derive Weight parallel and Weight perpendicular.</vt:lpstr>
      <vt:lpstr>4-1 Force</vt:lpstr>
      <vt:lpstr>4-2 Newton’s First Law of Motion</vt:lpstr>
      <vt:lpstr>4-2 Newton’s First Law of Motion</vt:lpstr>
      <vt:lpstr>4-3 Mass</vt:lpstr>
      <vt:lpstr>4-4 Newton’s Second Law of Motion</vt:lpstr>
      <vt:lpstr>4-4 Newton’s Second Law of Motion</vt:lpstr>
      <vt:lpstr>4-5 Newton’s Third Law of Motion</vt:lpstr>
      <vt:lpstr>4-5 Newton’s Third Law of Motion</vt:lpstr>
      <vt:lpstr>4-5 Newton’s Third Law of Motion</vt:lpstr>
      <vt:lpstr>4-5 Newton’s Third Law of Motion</vt:lpstr>
      <vt:lpstr>4-6 Weight—the Force of Gravity; and the Normal Force</vt:lpstr>
      <vt:lpstr>4-6 Weight—the Force of Gravity; and the Normal Force</vt:lpstr>
      <vt:lpstr>4-7 Solving Problems with Newton’s Laws—   Free-Body Diagrams</vt:lpstr>
      <vt:lpstr>4-7 Solving Problems with Newton’s Laws—   Free-Body Diagrams</vt:lpstr>
      <vt:lpstr>4-7 Solving Problems with Newton’s Laws—   Free-Body Diagrams</vt:lpstr>
      <vt:lpstr>4-8 Problems Involving Friction, Inclines</vt:lpstr>
      <vt:lpstr>4-8 Problems Involving Friction, Inclines</vt:lpstr>
      <vt:lpstr>4-8 Problems Involving Friction, Inclines</vt:lpstr>
      <vt:lpstr>4-8 Problems Involving Friction, Inclines</vt:lpstr>
      <vt:lpstr>4-8 Problems Involving Friction, Inclines</vt:lpstr>
      <vt:lpstr>Summary of Chapter 4</vt:lpstr>
      <vt:lpstr>Aim: How can we solve problems applying the Laws of Motion?d27</vt:lpstr>
      <vt:lpstr>PowerPoint Presentation</vt:lpstr>
      <vt:lpstr>Aim: How can we describe system of bodies?</vt:lpstr>
      <vt:lpstr>PowerPoint Presentation</vt:lpstr>
      <vt:lpstr>PowerPoint Presentation</vt:lpstr>
      <vt:lpstr>Pulley</vt:lpstr>
      <vt:lpstr>Two masses moving together</vt:lpstr>
      <vt:lpstr>Aim: How can we calculate the acceleration and tension on system of bodies?</vt:lpstr>
      <vt:lpstr>PowerPoint Presentation</vt:lpstr>
      <vt:lpstr>Calculate the acceleration and tension on the two blocks on the frictionless surfaces.</vt:lpstr>
      <vt:lpstr>Atwood machine. Find the acceleration.</vt:lpstr>
      <vt:lpstr>Calculate the tension and the acceleration of the system of bodies.</vt:lpstr>
      <vt:lpstr>PowerPoint Presentation</vt:lpstr>
      <vt:lpstr>PowerPoint Presentation</vt:lpstr>
      <vt:lpstr>PowerPoint Presentation</vt:lpstr>
      <vt:lpstr>PowerPoint Presentation</vt:lpstr>
      <vt:lpstr>mMg =  m g</vt:lpstr>
      <vt:lpstr>                          Draw a free body diagram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acclr and tension system of bodies</dc:title>
  <dc:creator>Rizopoulos</dc:creator>
  <cp:lastModifiedBy>teacher</cp:lastModifiedBy>
  <cp:revision>91</cp:revision>
  <dcterms:created xsi:type="dcterms:W3CDTF">2013-06-27T17:53:05Z</dcterms:created>
  <dcterms:modified xsi:type="dcterms:W3CDTF">2014-10-24T13:46:47Z</dcterms:modified>
</cp:coreProperties>
</file>