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showGuides="1">
      <p:cViewPr>
        <p:scale>
          <a:sx n="100" d="100"/>
          <a:sy n="100" d="100"/>
        </p:scale>
        <p:origin x="-1320" y="-256"/>
      </p:cViewPr>
      <p:guideLst>
        <p:guide orient="horz" pos="2040"/>
        <p:guide pos="2885"/>
      </p:guideLst>
    </p:cSldViewPr>
  </p:slideViewPr>
  <p:notesTextViewPr>
    <p:cViewPr>
      <p:scale>
        <a:sx n="100" d="100"/>
        <a:sy n="100" d="100"/>
      </p:scale>
      <p:origin x="0" y="0"/>
    </p:cViewPr>
  </p:notesTextViewPr>
  <p:sorterViewPr>
    <p:cViewPr>
      <p:scale>
        <a:sx n="66" d="100"/>
        <a:sy n="66" d="100"/>
      </p:scale>
      <p:origin x="0" y="23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2</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4747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2</a:t>
            </a:r>
            <a:br>
              <a:rPr lang="en-US" dirty="0" smtClean="0"/>
            </a:br>
            <a:r>
              <a:rPr lang="en-US" dirty="0" smtClean="0">
                <a:latin typeface="Times New Roman" charset="0"/>
                <a:cs typeface="Times New Roman" charset="0"/>
              </a:rPr>
              <a:t>Describing </a:t>
            </a:r>
            <a:r>
              <a:rPr lang="en-US" dirty="0">
                <a:latin typeface="Times New Roman" charset="0"/>
                <a:cs typeface="Times New Roman" charset="0"/>
              </a:rPr>
              <a:t>Motion</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Kinematics </a:t>
            </a:r>
            <a:r>
              <a:rPr lang="en-US" dirty="0">
                <a:latin typeface="Times New Roman" charset="0"/>
                <a:cs typeface="Times New Roman" charset="0"/>
              </a:rPr>
              <a:t>in One Dimension</a:t>
            </a: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9" name="Picture Placeholder 8" descr="02_ChOpener.jp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9513" r="-29513" b="4569"/>
          <a:stretch/>
        </p:blipFill>
        <p:spPr>
          <a:xfrm>
            <a:off x="752475" y="2443163"/>
            <a:ext cx="7656513" cy="3779837"/>
          </a:xfrm>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 Acceleration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There is a difference between negative acceleration and deceleration: </a:t>
            </a:r>
          </a:p>
          <a:p>
            <a:pPr marL="0" indent="0">
              <a:spcBef>
                <a:spcPct val="50000"/>
              </a:spcBef>
              <a:buNone/>
            </a:pPr>
            <a:r>
              <a:rPr lang="en-US" dirty="0">
                <a:latin typeface="Times New Roman" charset="0"/>
                <a:cs typeface="Times New Roman" charset="0"/>
              </a:rPr>
              <a:t>Negative acceleration is acceleration in the negative direction as defined by the coordinate system.</a:t>
            </a:r>
          </a:p>
          <a:p>
            <a:pPr marL="0" indent="0">
              <a:spcBef>
                <a:spcPct val="50000"/>
              </a:spcBef>
              <a:buNone/>
            </a:pPr>
            <a:r>
              <a:rPr lang="en-US" dirty="0">
                <a:latin typeface="Times New Roman" charset="0"/>
                <a:cs typeface="Times New Roman" charset="0"/>
              </a:rPr>
              <a:t>Deceleration occurs when the acceleration is opposite in direction to the velocity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12_Figure.jpg"/>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3903472" y="4968875"/>
            <a:ext cx="4986528" cy="1524000"/>
          </a:xfrm>
          <a:prstGeom prst="rect">
            <a:avLst/>
          </a:prstGeom>
        </p:spPr>
      </p:pic>
    </p:spTree>
    <p:extLst>
      <p:ext uri="{BB962C8B-B14F-4D97-AF65-F5344CB8AC3E}">
        <p14:creationId xmlns:p14="http://schemas.microsoft.com/office/powerpoint/2010/main" val="285040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 Acceleration</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The instantaneous acceleration is the average acceleration, in the limit as the time interval becomes infinitesimally short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KeyEquation_05.jpg"/>
          <p:cNvPicPr>
            <a:picLocks noChangeAspect="1"/>
          </p:cNvPicPr>
          <p:nvPr/>
        </p:nvPicPr>
        <p:blipFill rotWithShape="1">
          <a:blip r:embed="rId2">
            <a:extLst>
              <a:ext uri="{28A0092B-C50C-407E-A947-70E740481C1C}">
                <a14:useLocalDpi xmlns:a14="http://schemas.microsoft.com/office/drawing/2010/main" val="0"/>
              </a:ext>
            </a:extLst>
          </a:blip>
          <a:srcRect r="78405" b="17262"/>
          <a:stretch/>
        </p:blipFill>
        <p:spPr>
          <a:xfrm>
            <a:off x="3657110" y="3238500"/>
            <a:ext cx="1845656" cy="706120"/>
          </a:xfrm>
          <a:prstGeom prst="rect">
            <a:avLst/>
          </a:prstGeom>
        </p:spPr>
      </p:pic>
      <p:sp>
        <p:nvSpPr>
          <p:cNvPr id="6" name="Rectangle 5"/>
          <p:cNvSpPr/>
          <p:nvPr/>
        </p:nvSpPr>
        <p:spPr>
          <a:xfrm>
            <a:off x="6187135" y="3459202"/>
            <a:ext cx="646105" cy="369332"/>
          </a:xfrm>
          <a:prstGeom prst="rect">
            <a:avLst/>
          </a:prstGeom>
        </p:spPr>
        <p:txBody>
          <a:bodyPr wrap="none">
            <a:spAutoFit/>
          </a:bodyPr>
          <a:lstStyle/>
          <a:p>
            <a:r>
              <a:rPr lang="en-US" dirty="0" smtClean="0">
                <a:latin typeface="Times New Roman" charset="0"/>
                <a:cs typeface="Times New Roman" charset="0"/>
              </a:rPr>
              <a:t>(2-5)</a:t>
            </a:r>
            <a:endParaRPr lang="en-US" dirty="0"/>
          </a:p>
        </p:txBody>
      </p:sp>
    </p:spTree>
    <p:extLst>
      <p:ext uri="{BB962C8B-B14F-4D97-AF65-F5344CB8AC3E}">
        <p14:creationId xmlns:p14="http://schemas.microsoft.com/office/powerpoint/2010/main" val="156594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2-5 Motion at Constant Acceleration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average velocity of an object during a time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interval </a:t>
            </a:r>
            <a:r>
              <a:rPr lang="en-US" i="1" dirty="0">
                <a:latin typeface="Times New Roman" charset="0"/>
                <a:cs typeface="Times New Roman" charset="0"/>
              </a:rPr>
              <a:t>t</a:t>
            </a:r>
            <a:r>
              <a:rPr lang="en-US" dirty="0">
                <a:latin typeface="Times New Roman" charset="0"/>
                <a:cs typeface="Times New Roman" charset="0"/>
              </a:rPr>
              <a:t> is</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The acceleration, assumed constant, </a:t>
            </a:r>
            <a:r>
              <a:rPr lang="en-US" dirty="0" smtClean="0">
                <a:latin typeface="Times New Roman" charset="0"/>
                <a:cs typeface="Times New Roman" charset="0"/>
              </a:rPr>
              <a:t>is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EQ_pg028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964" y="2687320"/>
            <a:ext cx="4401312" cy="822960"/>
          </a:xfrm>
          <a:prstGeom prst="rect">
            <a:avLst/>
          </a:prstGeom>
        </p:spPr>
      </p:pic>
      <p:pic>
        <p:nvPicPr>
          <p:cNvPr id="6" name="Picture 5" descr="EQ_pg028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98" y="3907028"/>
            <a:ext cx="1859280" cy="694944"/>
          </a:xfrm>
          <a:prstGeom prst="rect">
            <a:avLst/>
          </a:prstGeom>
        </p:spPr>
      </p:pic>
    </p:spTree>
    <p:extLst>
      <p:ext uri="{BB962C8B-B14F-4D97-AF65-F5344CB8AC3E}">
        <p14:creationId xmlns:p14="http://schemas.microsoft.com/office/powerpoint/2010/main" val="23774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2-5 Motion at Constant Acceleration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addition, as the velocity is increasing at a constant rate, we know that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Combining </a:t>
            </a:r>
            <a:r>
              <a:rPr lang="en-US" dirty="0">
                <a:latin typeface="Times New Roman" charset="0"/>
                <a:cs typeface="Times New Roman" charset="0"/>
              </a:rPr>
              <a:t>these last three equations, we find</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KeyEquation_08.jpg"/>
          <p:cNvPicPr>
            <a:picLocks noChangeAspect="1"/>
          </p:cNvPicPr>
          <p:nvPr/>
        </p:nvPicPr>
        <p:blipFill rotWithShape="1">
          <a:blip r:embed="rId2">
            <a:extLst>
              <a:ext uri="{28A0092B-C50C-407E-A947-70E740481C1C}">
                <a14:useLocalDpi xmlns:a14="http://schemas.microsoft.com/office/drawing/2010/main" val="0"/>
              </a:ext>
            </a:extLst>
          </a:blip>
          <a:srcRect t="-4490" r="78405" b="17811"/>
          <a:stretch/>
        </p:blipFill>
        <p:spPr>
          <a:xfrm>
            <a:off x="3657110" y="2373884"/>
            <a:ext cx="1845656" cy="750316"/>
          </a:xfrm>
          <a:prstGeom prst="rect">
            <a:avLst/>
          </a:prstGeom>
        </p:spPr>
      </p:pic>
      <p:pic>
        <p:nvPicPr>
          <p:cNvPr id="6" name="Picture 5" descr="02_KeyEquation_09.jpg"/>
          <p:cNvPicPr>
            <a:picLocks noChangeAspect="1"/>
          </p:cNvPicPr>
          <p:nvPr/>
        </p:nvPicPr>
        <p:blipFill rotWithShape="1">
          <a:blip r:embed="rId3">
            <a:extLst>
              <a:ext uri="{28A0092B-C50C-407E-A947-70E740481C1C}">
                <a14:useLocalDpi xmlns:a14="http://schemas.microsoft.com/office/drawing/2010/main" val="0"/>
              </a:ext>
            </a:extLst>
          </a:blip>
          <a:srcRect r="44282" b="6460"/>
          <a:stretch/>
        </p:blipFill>
        <p:spPr>
          <a:xfrm>
            <a:off x="2198942" y="4079240"/>
            <a:ext cx="4761992" cy="2537460"/>
          </a:xfrm>
          <a:prstGeom prst="rect">
            <a:avLst/>
          </a:prstGeom>
        </p:spPr>
      </p:pic>
      <p:sp>
        <p:nvSpPr>
          <p:cNvPr id="7" name="Rectangle 6"/>
          <p:cNvSpPr/>
          <p:nvPr/>
        </p:nvSpPr>
        <p:spPr>
          <a:xfrm>
            <a:off x="6314829" y="2532102"/>
            <a:ext cx="646105" cy="369332"/>
          </a:xfrm>
          <a:prstGeom prst="rect">
            <a:avLst/>
          </a:prstGeom>
        </p:spPr>
        <p:txBody>
          <a:bodyPr wrap="none">
            <a:spAutoFit/>
          </a:bodyPr>
          <a:lstStyle/>
          <a:p>
            <a:r>
              <a:rPr lang="en-US" dirty="0" smtClean="0">
                <a:latin typeface="Times New Roman" charset="0"/>
                <a:cs typeface="Times New Roman" charset="0"/>
              </a:rPr>
              <a:t>(2-8)</a:t>
            </a:r>
            <a:endParaRPr lang="en-US" dirty="0"/>
          </a:p>
        </p:txBody>
      </p:sp>
      <p:sp>
        <p:nvSpPr>
          <p:cNvPr id="8" name="Rectangle 7"/>
          <p:cNvSpPr/>
          <p:nvPr/>
        </p:nvSpPr>
        <p:spPr>
          <a:xfrm>
            <a:off x="7837495" y="6277570"/>
            <a:ext cx="646105" cy="369332"/>
          </a:xfrm>
          <a:prstGeom prst="rect">
            <a:avLst/>
          </a:prstGeom>
        </p:spPr>
        <p:txBody>
          <a:bodyPr wrap="none">
            <a:spAutoFit/>
          </a:bodyPr>
          <a:lstStyle/>
          <a:p>
            <a:r>
              <a:rPr lang="en-US" dirty="0" smtClean="0">
                <a:latin typeface="Times New Roman" charset="0"/>
                <a:cs typeface="Times New Roman" charset="0"/>
              </a:rPr>
              <a:t>(2-9)</a:t>
            </a:r>
            <a:endParaRPr lang="en-US" dirty="0"/>
          </a:p>
        </p:txBody>
      </p:sp>
    </p:spTree>
    <p:extLst>
      <p:ext uri="{BB962C8B-B14F-4D97-AF65-F5344CB8AC3E}">
        <p14:creationId xmlns:p14="http://schemas.microsoft.com/office/powerpoint/2010/main" val="4053548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2-5 Motion at Constant Acceleration</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We can also combine these equations so as to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eliminate </a:t>
            </a:r>
            <a:r>
              <a:rPr lang="en-US" i="1" dirty="0">
                <a:latin typeface="Times New Roman" charset="0"/>
                <a:cs typeface="Times New Roman" charset="0"/>
              </a:rPr>
              <a:t>t</a:t>
            </a:r>
            <a:r>
              <a:rPr lang="en-US" dirty="0">
                <a:latin typeface="Times New Roman" charset="0"/>
                <a:cs typeface="Times New Roman" charset="0"/>
              </a:rPr>
              <a:t>:</a:t>
            </a:r>
          </a:p>
          <a:p>
            <a:pPr marL="0" indent="0">
              <a:buNone/>
            </a:pPr>
            <a:endParaRPr lang="en-US" dirty="0">
              <a:latin typeface="Times New Roman" charset="0"/>
              <a:cs typeface="Times New Roman" charset="0"/>
            </a:endParaRPr>
          </a:p>
          <a:p>
            <a:pPr marL="0" indent="0">
              <a:buNone/>
            </a:pPr>
            <a:r>
              <a:rPr lang="en-US" dirty="0" smtClean="0">
                <a:latin typeface="Times New Roman" charset="0"/>
                <a:cs typeface="Times New Roman" charset="0"/>
              </a:rPr>
              <a:t>We </a:t>
            </a:r>
            <a:r>
              <a:rPr lang="en-US" dirty="0">
                <a:latin typeface="Times New Roman" charset="0"/>
                <a:cs typeface="Times New Roman" charset="0"/>
              </a:rPr>
              <a:t>now have all the equations we need to solve constant-acceleration problems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KeyEquation_10.jpg"/>
          <p:cNvPicPr>
            <a:picLocks noChangeAspect="1"/>
          </p:cNvPicPr>
          <p:nvPr/>
        </p:nvPicPr>
        <p:blipFill rotWithShape="1">
          <a:blip r:embed="rId2">
            <a:extLst>
              <a:ext uri="{28A0092B-C50C-407E-A947-70E740481C1C}">
                <a14:useLocalDpi xmlns:a14="http://schemas.microsoft.com/office/drawing/2010/main" val="0"/>
              </a:ext>
            </a:extLst>
          </a:blip>
          <a:srcRect r="64640" b="28070"/>
          <a:stretch/>
        </p:blipFill>
        <p:spPr>
          <a:xfrm>
            <a:off x="3068892" y="2364740"/>
            <a:ext cx="3022092" cy="416560"/>
          </a:xfrm>
          <a:prstGeom prst="rect">
            <a:avLst/>
          </a:prstGeom>
        </p:spPr>
      </p:pic>
      <p:pic>
        <p:nvPicPr>
          <p:cNvPr id="6" name="Picture 5" descr="02_KeyEquation_11A.jpg"/>
          <p:cNvPicPr>
            <a:picLocks noChangeAspect="1"/>
          </p:cNvPicPr>
          <p:nvPr/>
        </p:nvPicPr>
        <p:blipFill rotWithShape="1">
          <a:blip r:embed="rId3">
            <a:extLst>
              <a:ext uri="{28A0092B-C50C-407E-A947-70E740481C1C}">
                <a14:useLocalDpi xmlns:a14="http://schemas.microsoft.com/office/drawing/2010/main" val="0"/>
              </a:ext>
            </a:extLst>
          </a:blip>
          <a:srcRect r="59879" b="27431"/>
          <a:stretch/>
        </p:blipFill>
        <p:spPr>
          <a:xfrm>
            <a:off x="190500" y="4346448"/>
            <a:ext cx="3429000" cy="530860"/>
          </a:xfrm>
          <a:prstGeom prst="rect">
            <a:avLst/>
          </a:prstGeom>
        </p:spPr>
      </p:pic>
      <p:pic>
        <p:nvPicPr>
          <p:cNvPr id="7" name="Picture 6" descr="02_KeyEquation_11B.jpg"/>
          <p:cNvPicPr>
            <a:picLocks noChangeAspect="1"/>
          </p:cNvPicPr>
          <p:nvPr/>
        </p:nvPicPr>
        <p:blipFill rotWithShape="1">
          <a:blip r:embed="rId4">
            <a:extLst>
              <a:ext uri="{28A0092B-C50C-407E-A947-70E740481C1C}">
                <a14:useLocalDpi xmlns:a14="http://schemas.microsoft.com/office/drawing/2010/main" val="0"/>
              </a:ext>
            </a:extLst>
          </a:blip>
          <a:srcRect r="59879" b="23958"/>
          <a:stretch/>
        </p:blipFill>
        <p:spPr>
          <a:xfrm>
            <a:off x="190500" y="5494274"/>
            <a:ext cx="3429000" cy="556260"/>
          </a:xfrm>
          <a:prstGeom prst="rect">
            <a:avLst/>
          </a:prstGeom>
        </p:spPr>
      </p:pic>
      <p:pic>
        <p:nvPicPr>
          <p:cNvPr id="8" name="Picture 7" descr="02_KeyEquation_11C.jpg"/>
          <p:cNvPicPr>
            <a:picLocks noChangeAspect="1"/>
          </p:cNvPicPr>
          <p:nvPr/>
        </p:nvPicPr>
        <p:blipFill rotWithShape="1">
          <a:blip r:embed="rId5">
            <a:extLst>
              <a:ext uri="{28A0092B-C50C-407E-A947-70E740481C1C}">
                <a14:useLocalDpi xmlns:a14="http://schemas.microsoft.com/office/drawing/2010/main" val="0"/>
              </a:ext>
            </a:extLst>
          </a:blip>
          <a:srcRect r="59879" b="28505"/>
          <a:stretch/>
        </p:blipFill>
        <p:spPr>
          <a:xfrm>
            <a:off x="4838700" y="4346448"/>
            <a:ext cx="3429000" cy="549148"/>
          </a:xfrm>
          <a:prstGeom prst="rect">
            <a:avLst/>
          </a:prstGeom>
        </p:spPr>
      </p:pic>
      <p:pic>
        <p:nvPicPr>
          <p:cNvPr id="9" name="Picture 8" descr="02_KeyEquation_11D.jpg"/>
          <p:cNvPicPr>
            <a:picLocks noChangeAspect="1"/>
          </p:cNvPicPr>
          <p:nvPr/>
        </p:nvPicPr>
        <p:blipFill rotWithShape="1">
          <a:blip r:embed="rId6">
            <a:extLst>
              <a:ext uri="{28A0092B-C50C-407E-A947-70E740481C1C}">
                <a14:useLocalDpi xmlns:a14="http://schemas.microsoft.com/office/drawing/2010/main" val="0"/>
              </a:ext>
            </a:extLst>
          </a:blip>
          <a:srcRect r="59879" b="13967"/>
          <a:stretch/>
        </p:blipFill>
        <p:spPr>
          <a:xfrm>
            <a:off x="4838700" y="5303012"/>
            <a:ext cx="3429000" cy="938784"/>
          </a:xfrm>
          <a:prstGeom prst="rect">
            <a:avLst/>
          </a:prstGeom>
        </p:spPr>
      </p:pic>
      <p:sp>
        <p:nvSpPr>
          <p:cNvPr id="10" name="Rectangle 9"/>
          <p:cNvSpPr/>
          <p:nvPr/>
        </p:nvSpPr>
        <p:spPr>
          <a:xfrm>
            <a:off x="6643695" y="2399268"/>
            <a:ext cx="761522" cy="369332"/>
          </a:xfrm>
          <a:prstGeom prst="rect">
            <a:avLst/>
          </a:prstGeom>
        </p:spPr>
        <p:txBody>
          <a:bodyPr wrap="none">
            <a:spAutoFit/>
          </a:bodyPr>
          <a:lstStyle/>
          <a:p>
            <a:r>
              <a:rPr lang="en-US" dirty="0" smtClean="0">
                <a:latin typeface="Times New Roman" charset="0"/>
                <a:cs typeface="Times New Roman" charset="0"/>
              </a:rPr>
              <a:t>(2-10)</a:t>
            </a:r>
            <a:endParaRPr lang="en-US" dirty="0"/>
          </a:p>
        </p:txBody>
      </p:sp>
      <p:sp>
        <p:nvSpPr>
          <p:cNvPr id="11" name="Rectangle 10"/>
          <p:cNvSpPr/>
          <p:nvPr/>
        </p:nvSpPr>
        <p:spPr>
          <a:xfrm>
            <a:off x="3607917" y="4468844"/>
            <a:ext cx="855410" cy="369332"/>
          </a:xfrm>
          <a:prstGeom prst="rect">
            <a:avLst/>
          </a:prstGeom>
        </p:spPr>
        <p:txBody>
          <a:bodyPr wrap="none">
            <a:spAutoFit/>
          </a:bodyPr>
          <a:lstStyle/>
          <a:p>
            <a:r>
              <a:rPr lang="en-US" dirty="0" smtClean="0">
                <a:latin typeface="Times New Roman" charset="0"/>
                <a:cs typeface="Times New Roman" charset="0"/>
              </a:rPr>
              <a:t>(2-11a)</a:t>
            </a:r>
            <a:endParaRPr lang="en-US" dirty="0"/>
          </a:p>
        </p:txBody>
      </p:sp>
      <p:sp>
        <p:nvSpPr>
          <p:cNvPr id="12" name="Rectangle 11"/>
          <p:cNvSpPr/>
          <p:nvPr/>
        </p:nvSpPr>
        <p:spPr>
          <a:xfrm>
            <a:off x="3607917" y="5595874"/>
            <a:ext cx="868372" cy="369332"/>
          </a:xfrm>
          <a:prstGeom prst="rect">
            <a:avLst/>
          </a:prstGeom>
        </p:spPr>
        <p:txBody>
          <a:bodyPr wrap="none">
            <a:spAutoFit/>
          </a:bodyPr>
          <a:lstStyle/>
          <a:p>
            <a:r>
              <a:rPr lang="en-US" dirty="0" smtClean="0">
                <a:latin typeface="Times New Roman" charset="0"/>
                <a:cs typeface="Times New Roman" charset="0"/>
              </a:rPr>
              <a:t>(2-11b)</a:t>
            </a:r>
            <a:endParaRPr lang="en-US" dirty="0"/>
          </a:p>
        </p:txBody>
      </p:sp>
      <p:sp>
        <p:nvSpPr>
          <p:cNvPr id="13" name="Rectangle 12"/>
          <p:cNvSpPr/>
          <p:nvPr/>
        </p:nvSpPr>
        <p:spPr>
          <a:xfrm>
            <a:off x="8250490" y="4468844"/>
            <a:ext cx="855410" cy="369332"/>
          </a:xfrm>
          <a:prstGeom prst="rect">
            <a:avLst/>
          </a:prstGeom>
        </p:spPr>
        <p:txBody>
          <a:bodyPr wrap="none">
            <a:spAutoFit/>
          </a:bodyPr>
          <a:lstStyle/>
          <a:p>
            <a:r>
              <a:rPr lang="en-US" dirty="0" smtClean="0">
                <a:latin typeface="Times New Roman" charset="0"/>
                <a:cs typeface="Times New Roman" charset="0"/>
              </a:rPr>
              <a:t>(2-11c)</a:t>
            </a:r>
            <a:endParaRPr lang="en-US" dirty="0"/>
          </a:p>
        </p:txBody>
      </p:sp>
      <p:sp>
        <p:nvSpPr>
          <p:cNvPr id="14" name="Rectangle 13"/>
          <p:cNvSpPr/>
          <p:nvPr/>
        </p:nvSpPr>
        <p:spPr>
          <a:xfrm>
            <a:off x="8250490" y="5595874"/>
            <a:ext cx="868372" cy="369332"/>
          </a:xfrm>
          <a:prstGeom prst="rect">
            <a:avLst/>
          </a:prstGeom>
        </p:spPr>
        <p:txBody>
          <a:bodyPr wrap="none">
            <a:spAutoFit/>
          </a:bodyPr>
          <a:lstStyle/>
          <a:p>
            <a:r>
              <a:rPr lang="en-US" dirty="0" smtClean="0">
                <a:latin typeface="Times New Roman" charset="0"/>
                <a:cs typeface="Times New Roman" charset="0"/>
              </a:rPr>
              <a:t>(2-11d)</a:t>
            </a:r>
            <a:endParaRPr lang="en-US" dirty="0"/>
          </a:p>
        </p:txBody>
      </p:sp>
    </p:spTree>
    <p:extLst>
      <p:ext uri="{BB962C8B-B14F-4D97-AF65-F5344CB8AC3E}">
        <p14:creationId xmlns:p14="http://schemas.microsoft.com/office/powerpoint/2010/main" val="2519518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2</a:t>
            </a:r>
            <a:r>
              <a:rPr lang="en-US" dirty="0">
                <a:latin typeface="Times New Roman" charset="0"/>
                <a:cs typeface="Times New Roman" charset="0"/>
              </a:rPr>
              <a:t>-6 Solving </a:t>
            </a:r>
            <a:r>
              <a:rPr lang="en-US" dirty="0" smtClean="0">
                <a:latin typeface="Times New Roman" charset="0"/>
                <a:cs typeface="Times New Roman" charset="0"/>
              </a:rPr>
              <a:t>Problems</a:t>
            </a:r>
            <a:endParaRPr lang="en-US" dirty="0"/>
          </a:p>
        </p:txBody>
      </p:sp>
      <p:sp>
        <p:nvSpPr>
          <p:cNvPr id="3" name="Content Placeholder 2"/>
          <p:cNvSpPr>
            <a:spLocks noGrp="1"/>
          </p:cNvSpPr>
          <p:nvPr>
            <p:ph idx="1"/>
          </p:nvPr>
        </p:nvSpPr>
        <p:spPr>
          <a:xfrm>
            <a:off x="457200" y="1600200"/>
            <a:ext cx="8229600" cy="4892675"/>
          </a:xfrm>
        </p:spPr>
        <p:txBody>
          <a:bodyPr/>
          <a:lstStyle/>
          <a:p>
            <a:pPr marL="411480" indent="-457200">
              <a:spcBef>
                <a:spcPct val="50000"/>
              </a:spcBef>
              <a:buFontTx/>
              <a:buAutoNum type="arabicPeriod"/>
            </a:pPr>
            <a:r>
              <a:rPr lang="en-US" dirty="0" smtClean="0">
                <a:latin typeface="Times New Roman" charset="0"/>
                <a:cs typeface="Times New Roman" charset="0"/>
              </a:rPr>
              <a:t>Read </a:t>
            </a:r>
            <a:r>
              <a:rPr lang="en-US" dirty="0">
                <a:latin typeface="Times New Roman" charset="0"/>
                <a:cs typeface="Times New Roman" charset="0"/>
              </a:rPr>
              <a:t>the whole problem and make sure you understand it. Then read it again.</a:t>
            </a:r>
          </a:p>
          <a:p>
            <a:pPr marL="411480" indent="-457200">
              <a:spcBef>
                <a:spcPct val="50000"/>
              </a:spcBef>
              <a:buFontTx/>
              <a:buAutoNum type="arabicPeriod"/>
            </a:pPr>
            <a:r>
              <a:rPr lang="en-US" dirty="0" smtClean="0">
                <a:latin typeface="Times New Roman" charset="0"/>
                <a:cs typeface="Times New Roman" charset="0"/>
              </a:rPr>
              <a:t>Decide </a:t>
            </a:r>
            <a:r>
              <a:rPr lang="en-US" dirty="0">
                <a:latin typeface="Times New Roman" charset="0"/>
                <a:cs typeface="Times New Roman" charset="0"/>
              </a:rPr>
              <a:t>on the objects under study and what the time interval is.</a:t>
            </a:r>
          </a:p>
          <a:p>
            <a:pPr marL="411480" indent="-457200">
              <a:spcBef>
                <a:spcPct val="50000"/>
              </a:spcBef>
              <a:buFontTx/>
              <a:buAutoNum type="arabicPeriod"/>
            </a:pPr>
            <a:r>
              <a:rPr lang="en-US" dirty="0" smtClean="0">
                <a:latin typeface="Times New Roman" charset="0"/>
                <a:cs typeface="Times New Roman" charset="0"/>
              </a:rPr>
              <a:t>Draw </a:t>
            </a:r>
            <a:r>
              <a:rPr lang="en-US" dirty="0">
                <a:latin typeface="Times New Roman" charset="0"/>
                <a:cs typeface="Times New Roman" charset="0"/>
              </a:rPr>
              <a:t>a diagram and choose coordinate axes.</a:t>
            </a:r>
          </a:p>
          <a:p>
            <a:pPr marL="411480" indent="-457200">
              <a:spcBef>
                <a:spcPct val="50000"/>
              </a:spcBef>
              <a:buFontTx/>
              <a:buAutoNum type="arabicPeriod"/>
            </a:pPr>
            <a:r>
              <a:rPr lang="en-US" dirty="0" smtClean="0">
                <a:latin typeface="Times New Roman" charset="0"/>
                <a:cs typeface="Times New Roman" charset="0"/>
              </a:rPr>
              <a:t>Write </a:t>
            </a:r>
            <a:r>
              <a:rPr lang="en-US" dirty="0">
                <a:latin typeface="Times New Roman" charset="0"/>
                <a:cs typeface="Times New Roman" charset="0"/>
              </a:rPr>
              <a:t>down the known (given) quantities, and then the unknown ones that you need to find.</a:t>
            </a:r>
          </a:p>
          <a:p>
            <a:pPr marL="411480" indent="-457200">
              <a:spcBef>
                <a:spcPct val="50000"/>
              </a:spcBef>
              <a:buFontTx/>
              <a:buAutoNum type="arabicPeriod"/>
            </a:pPr>
            <a:r>
              <a:rPr lang="en-US" dirty="0" smtClean="0">
                <a:latin typeface="Times New Roman" charset="0"/>
                <a:cs typeface="Times New Roman" charset="0"/>
              </a:rPr>
              <a:t>What </a:t>
            </a:r>
            <a:r>
              <a:rPr lang="en-US" dirty="0">
                <a:latin typeface="Times New Roman" charset="0"/>
                <a:cs typeface="Times New Roman" charset="0"/>
              </a:rPr>
              <a:t>physics applies here? Plan an approach to a solution.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404618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2-6 Solving Problems</a:t>
            </a:r>
          </a:p>
        </p:txBody>
      </p:sp>
      <p:sp>
        <p:nvSpPr>
          <p:cNvPr id="3" name="Content Placeholder 2"/>
          <p:cNvSpPr>
            <a:spLocks noGrp="1"/>
          </p:cNvSpPr>
          <p:nvPr>
            <p:ph idx="1"/>
          </p:nvPr>
        </p:nvSpPr>
        <p:spPr>
          <a:xfrm>
            <a:off x="457200" y="1600200"/>
            <a:ext cx="8229600" cy="4737100"/>
          </a:xfrm>
        </p:spPr>
        <p:txBody>
          <a:bodyPr/>
          <a:lstStyle/>
          <a:p>
            <a:pPr marL="411480" indent="-457200">
              <a:spcBef>
                <a:spcPct val="50000"/>
              </a:spcBef>
              <a:buFont typeface="+mj-lt"/>
              <a:buAutoNum type="arabicPeriod" startAt="6"/>
            </a:pPr>
            <a:r>
              <a:rPr lang="en-US" dirty="0" smtClean="0">
                <a:latin typeface="Times New Roman" charset="0"/>
                <a:cs typeface="Times New Roman" charset="0"/>
              </a:rPr>
              <a:t>Which </a:t>
            </a:r>
            <a:r>
              <a:rPr lang="en-US" dirty="0">
                <a:latin typeface="Times New Roman" charset="0"/>
                <a:cs typeface="Times New Roman" charset="0"/>
              </a:rPr>
              <a:t>equations relate the known and unknown quantities? Are they valid in this situation? Solve algebraically for the unknown quantities, and check that your result is sensible (correct dimensions).</a:t>
            </a:r>
          </a:p>
          <a:p>
            <a:pPr marL="411480" indent="-457200">
              <a:spcBef>
                <a:spcPct val="50000"/>
              </a:spcBef>
              <a:buFont typeface="+mj-lt"/>
              <a:buAutoNum type="arabicPeriod" startAt="6"/>
            </a:pPr>
            <a:r>
              <a:rPr lang="en-US" dirty="0" smtClean="0">
                <a:latin typeface="Times New Roman" charset="0"/>
                <a:cs typeface="Times New Roman" charset="0"/>
              </a:rPr>
              <a:t>Calculate </a:t>
            </a:r>
            <a:r>
              <a:rPr lang="en-US" dirty="0">
                <a:latin typeface="Times New Roman" charset="0"/>
                <a:cs typeface="Times New Roman" charset="0"/>
              </a:rPr>
              <a:t>the solution and round it to the appropriate number of significant figures.</a:t>
            </a:r>
          </a:p>
          <a:p>
            <a:pPr marL="411480" indent="-457200">
              <a:spcBef>
                <a:spcPct val="50000"/>
              </a:spcBef>
              <a:buFont typeface="+mj-lt"/>
              <a:buAutoNum type="arabicPeriod" startAt="6"/>
            </a:pPr>
            <a:r>
              <a:rPr lang="en-US" dirty="0" smtClean="0">
                <a:latin typeface="Times New Roman" charset="0"/>
                <a:cs typeface="Times New Roman" charset="0"/>
              </a:rPr>
              <a:t>Look </a:t>
            </a:r>
            <a:r>
              <a:rPr lang="en-US" dirty="0">
                <a:latin typeface="Times New Roman" charset="0"/>
                <a:cs typeface="Times New Roman" charset="0"/>
              </a:rPr>
              <a:t>at the </a:t>
            </a:r>
            <a:r>
              <a:rPr lang="en-US" dirty="0" smtClean="0">
                <a:latin typeface="Times New Roman" charset="0"/>
                <a:cs typeface="Times New Roman" charset="0"/>
              </a:rPr>
              <a:t>result—is </a:t>
            </a:r>
            <a:r>
              <a:rPr lang="en-US" dirty="0">
                <a:latin typeface="Times New Roman" charset="0"/>
                <a:cs typeface="Times New Roman" charset="0"/>
              </a:rPr>
              <a:t>it reasonable? Does it agree with a rough estimate?</a:t>
            </a:r>
          </a:p>
          <a:p>
            <a:pPr marL="411480" indent="-457200">
              <a:spcBef>
                <a:spcPct val="50000"/>
              </a:spcBef>
              <a:buFont typeface="+mj-lt"/>
              <a:buAutoNum type="arabicPeriod" startAt="6"/>
            </a:pPr>
            <a:r>
              <a:rPr lang="en-US" dirty="0" smtClean="0">
                <a:latin typeface="Times New Roman" charset="0"/>
                <a:cs typeface="Times New Roman" charset="0"/>
              </a:rPr>
              <a:t>Check </a:t>
            </a:r>
            <a:r>
              <a:rPr lang="en-US" dirty="0">
                <a:latin typeface="Times New Roman" charset="0"/>
                <a:cs typeface="Times New Roman" charset="0"/>
              </a:rPr>
              <a:t>the units again.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0699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2-7 Freely Falling Objects</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Near the surface of the Earth, all objects experience approximately the same acceleration due to gravity</a:t>
            </a:r>
            <a:r>
              <a:rPr lang="en-US" dirty="0" smtClean="0">
                <a:latin typeface="Times New Roman" charset="0"/>
                <a:cs typeface="Times New Roman" charset="0"/>
              </a:rPr>
              <a:t>.</a:t>
            </a:r>
          </a:p>
          <a:p>
            <a:pPr marL="0" indent="0">
              <a:buNone/>
            </a:pPr>
            <a:endParaRPr lang="en-US" dirty="0">
              <a:latin typeface="Times New Roman" charset="0"/>
              <a:cs typeface="Times New Roman" charset="0"/>
            </a:endParaRPr>
          </a:p>
          <a:p>
            <a:pPr marL="0" indent="0">
              <a:buNone/>
            </a:pPr>
            <a:r>
              <a:rPr lang="en-US" dirty="0">
                <a:latin typeface="Times New Roman" charset="0"/>
                <a:cs typeface="Times New Roman" charset="0"/>
              </a:rPr>
              <a:t>This is one of the most common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examples </a:t>
            </a:r>
            <a:r>
              <a:rPr lang="en-US" dirty="0">
                <a:latin typeface="Times New Roman" charset="0"/>
                <a:cs typeface="Times New Roman" charset="0"/>
              </a:rPr>
              <a:t>of motion with </a:t>
            </a:r>
            <a:r>
              <a:rPr lang="en-US" dirty="0" smtClean="0">
                <a:latin typeface="Times New Roman" charset="0"/>
                <a:cs typeface="Times New Roman" charset="0"/>
              </a:rPr>
              <a:t>constant</a:t>
            </a:r>
            <a:br>
              <a:rPr lang="en-US" dirty="0" smtClean="0">
                <a:latin typeface="Times New Roman" charset="0"/>
                <a:cs typeface="Times New Roman" charset="0"/>
              </a:rPr>
            </a:br>
            <a:r>
              <a:rPr lang="en-US" dirty="0" smtClean="0">
                <a:latin typeface="Times New Roman" charset="0"/>
                <a:cs typeface="Times New Roman" charset="0"/>
              </a:rPr>
              <a:t>acceleration.</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19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688" y="2641600"/>
            <a:ext cx="2920026" cy="4114800"/>
          </a:xfrm>
          <a:prstGeom prst="rect">
            <a:avLst/>
          </a:prstGeom>
        </p:spPr>
      </p:pic>
    </p:spTree>
    <p:extLst>
      <p:ext uri="{BB962C8B-B14F-4D97-AF65-F5344CB8AC3E}">
        <p14:creationId xmlns:p14="http://schemas.microsoft.com/office/powerpoint/2010/main" val="312541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2-7 Freely Falling </a:t>
            </a:r>
            <a:r>
              <a:rPr lang="en-US" dirty="0" smtClean="0">
                <a:latin typeface="Times New Roman" charset="0"/>
                <a:cs typeface="Times New Roman" charset="0"/>
              </a:rPr>
              <a:t>Objects</a:t>
            </a:r>
            <a:endParaRPr lang="en-US" dirty="0"/>
          </a:p>
        </p:txBody>
      </p:sp>
      <p:sp>
        <p:nvSpPr>
          <p:cNvPr id="3" name="Content Placeholder 2"/>
          <p:cNvSpPr>
            <a:spLocks noGrp="1"/>
          </p:cNvSpPr>
          <p:nvPr>
            <p:ph idx="1"/>
          </p:nvPr>
        </p:nvSpPr>
        <p:spPr>
          <a:xfrm>
            <a:off x="5931408" y="1600200"/>
            <a:ext cx="2755392" cy="4892675"/>
          </a:xfrm>
        </p:spPr>
        <p:txBody>
          <a:bodyPr/>
          <a:lstStyle/>
          <a:p>
            <a:pPr marL="0" indent="0">
              <a:spcBef>
                <a:spcPct val="50000"/>
              </a:spcBef>
              <a:buNone/>
            </a:pPr>
            <a:r>
              <a:rPr lang="en-US" dirty="0">
                <a:latin typeface="Times New Roman" charset="0"/>
                <a:cs typeface="Times New Roman" charset="0"/>
              </a:rPr>
              <a:t>In the absence of air resistance, all objects fall with the same acceleration, although this may be hard to tell by testing in an environment where there is air resistance.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20_Figure.jpg"/>
          <p:cNvPicPr>
            <a:picLocks noChangeAspect="1"/>
          </p:cNvPicPr>
          <p:nvPr/>
        </p:nvPicPr>
        <p:blipFill rotWithShape="1">
          <a:blip r:embed="rId2">
            <a:extLst>
              <a:ext uri="{28A0092B-C50C-407E-A947-70E740481C1C}">
                <a14:useLocalDpi xmlns:a14="http://schemas.microsoft.com/office/drawing/2010/main" val="0"/>
              </a:ext>
            </a:extLst>
          </a:blip>
          <a:srcRect b="4317"/>
          <a:stretch/>
        </p:blipFill>
        <p:spPr>
          <a:xfrm>
            <a:off x="330200" y="1806194"/>
            <a:ext cx="5474208" cy="4292981"/>
          </a:xfrm>
          <a:prstGeom prst="rect">
            <a:avLst/>
          </a:prstGeom>
        </p:spPr>
      </p:pic>
    </p:spTree>
    <p:extLst>
      <p:ext uri="{BB962C8B-B14F-4D97-AF65-F5344CB8AC3E}">
        <p14:creationId xmlns:p14="http://schemas.microsoft.com/office/powerpoint/2010/main" val="230964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_22_Figure.jpg"/>
          <p:cNvPicPr>
            <a:picLocks noChangeAspect="1"/>
          </p:cNvPicPr>
          <p:nvPr/>
        </p:nvPicPr>
        <p:blipFill rotWithShape="1">
          <a:blip r:embed="rId2">
            <a:extLst>
              <a:ext uri="{28A0092B-C50C-407E-A947-70E740481C1C}">
                <a14:useLocalDpi xmlns:a14="http://schemas.microsoft.com/office/drawing/2010/main" val="0"/>
              </a:ext>
            </a:extLst>
          </a:blip>
          <a:srcRect b="3376"/>
          <a:stretch/>
        </p:blipFill>
        <p:spPr>
          <a:xfrm>
            <a:off x="393700" y="883615"/>
            <a:ext cx="5765800" cy="5710860"/>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2-7 Freely Falling Objects</a:t>
            </a:r>
          </a:p>
        </p:txBody>
      </p:sp>
      <p:sp>
        <p:nvSpPr>
          <p:cNvPr id="3" name="Content Placeholder 2"/>
          <p:cNvSpPr>
            <a:spLocks noGrp="1"/>
          </p:cNvSpPr>
          <p:nvPr>
            <p:ph idx="1"/>
          </p:nvPr>
        </p:nvSpPr>
        <p:spPr>
          <a:xfrm>
            <a:off x="4775200" y="1600200"/>
            <a:ext cx="3911600" cy="4525963"/>
          </a:xfrm>
        </p:spPr>
        <p:txBody>
          <a:bodyPr/>
          <a:lstStyle/>
          <a:p>
            <a:pPr marL="0" indent="0">
              <a:buNone/>
            </a:pPr>
            <a:r>
              <a:rPr lang="en-US" dirty="0">
                <a:latin typeface="Times New Roman" charset="0"/>
                <a:cs typeface="Times New Roman" charset="0"/>
              </a:rPr>
              <a:t>The acceleration due to gravity at the </a:t>
            </a:r>
            <a:r>
              <a:rPr lang="en-US" dirty="0" smtClean="0">
                <a:latin typeface="Times New Roman" charset="0"/>
                <a:cs typeface="Times New Roman" charset="0"/>
              </a:rPr>
              <a:t>Earth’s </a:t>
            </a:r>
            <a:r>
              <a:rPr lang="en-US" dirty="0">
                <a:latin typeface="Times New Roman" charset="0"/>
                <a:cs typeface="Times New Roman" charset="0"/>
              </a:rPr>
              <a:t>surface is approximately 9.80 m/s</a:t>
            </a:r>
            <a:r>
              <a:rPr lang="en-US" baseline="30000" dirty="0">
                <a:latin typeface="Times New Roman" charset="0"/>
                <a:cs typeface="Times New Roman" charset="0"/>
              </a:rPr>
              <a:t>2</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24802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2</a:t>
            </a:r>
            <a:endParaRPr lang="en-US" dirty="0"/>
          </a:p>
        </p:txBody>
      </p:sp>
      <p:sp>
        <p:nvSpPr>
          <p:cNvPr id="3" name="Content Placeholder 2"/>
          <p:cNvSpPr>
            <a:spLocks noGrp="1"/>
          </p:cNvSpPr>
          <p:nvPr>
            <p:ph idx="1"/>
          </p:nvPr>
        </p:nvSpPr>
        <p:spPr>
          <a:xfrm>
            <a:off x="457200" y="1600200"/>
            <a:ext cx="8229600" cy="4892675"/>
          </a:xfrm>
        </p:spPr>
        <p:txBody>
          <a:bodyPr/>
          <a:lstStyle/>
          <a:p>
            <a:pPr>
              <a:spcBef>
                <a:spcPct val="50000"/>
              </a:spcBef>
              <a:buFontTx/>
              <a:buChar char="•"/>
            </a:pPr>
            <a:r>
              <a:rPr lang="en-US" dirty="0">
                <a:latin typeface="Times New Roman" charset="0"/>
                <a:cs typeface="Times New Roman" charset="0"/>
              </a:rPr>
              <a:t>Reference Frames and Displacement</a:t>
            </a:r>
          </a:p>
          <a:p>
            <a:pPr>
              <a:spcBef>
                <a:spcPct val="50000"/>
              </a:spcBef>
              <a:buFontTx/>
              <a:buChar char="•"/>
            </a:pPr>
            <a:r>
              <a:rPr lang="en-US" dirty="0">
                <a:latin typeface="Times New Roman" charset="0"/>
                <a:cs typeface="Times New Roman" charset="0"/>
              </a:rPr>
              <a:t> Average Velocity</a:t>
            </a:r>
          </a:p>
          <a:p>
            <a:pPr>
              <a:spcBef>
                <a:spcPct val="50000"/>
              </a:spcBef>
              <a:buFontTx/>
              <a:buChar char="•"/>
            </a:pPr>
            <a:r>
              <a:rPr lang="en-US" dirty="0">
                <a:latin typeface="Times New Roman" charset="0"/>
                <a:cs typeface="Times New Roman" charset="0"/>
              </a:rPr>
              <a:t> Instantaneous Velocity</a:t>
            </a:r>
          </a:p>
          <a:p>
            <a:pPr>
              <a:spcBef>
                <a:spcPct val="50000"/>
              </a:spcBef>
              <a:buFontTx/>
              <a:buChar char="•"/>
            </a:pPr>
            <a:r>
              <a:rPr lang="en-US" dirty="0">
                <a:latin typeface="Times New Roman" charset="0"/>
                <a:cs typeface="Times New Roman" charset="0"/>
              </a:rPr>
              <a:t> Acceleration</a:t>
            </a:r>
          </a:p>
          <a:p>
            <a:pPr>
              <a:spcBef>
                <a:spcPct val="50000"/>
              </a:spcBef>
              <a:buFontTx/>
              <a:buChar char="•"/>
            </a:pPr>
            <a:r>
              <a:rPr lang="en-US" dirty="0">
                <a:latin typeface="Times New Roman" charset="0"/>
                <a:cs typeface="Times New Roman" charset="0"/>
              </a:rPr>
              <a:t> Motion at Constant Acceleration</a:t>
            </a:r>
          </a:p>
          <a:p>
            <a:pPr>
              <a:spcBef>
                <a:spcPct val="50000"/>
              </a:spcBef>
              <a:buFontTx/>
              <a:buChar char="•"/>
            </a:pPr>
            <a:r>
              <a:rPr lang="en-US" dirty="0">
                <a:latin typeface="Times New Roman" charset="0"/>
                <a:cs typeface="Times New Roman" charset="0"/>
              </a:rPr>
              <a:t> Solving Problems</a:t>
            </a:r>
          </a:p>
          <a:p>
            <a:pPr>
              <a:spcBef>
                <a:spcPct val="50000"/>
              </a:spcBef>
              <a:buFontTx/>
              <a:buChar char="•"/>
            </a:pPr>
            <a:r>
              <a:rPr lang="en-US" dirty="0">
                <a:latin typeface="Times New Roman" charset="0"/>
                <a:cs typeface="Times New Roman" charset="0"/>
              </a:rPr>
              <a:t> Freely Falling Objects</a:t>
            </a:r>
          </a:p>
          <a:p>
            <a:pPr>
              <a:spcBef>
                <a:spcPct val="50000"/>
              </a:spcBef>
              <a:buFontTx/>
              <a:buChar char="•"/>
            </a:pPr>
            <a:r>
              <a:rPr lang="en-US" dirty="0">
                <a:latin typeface="Times New Roman" charset="0"/>
                <a:cs typeface="Times New Roman" charset="0"/>
              </a:rPr>
              <a:t> Graphical Analysis of Linear Motion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2-8 Graphical Analysis of Linear Motion</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This is a graph of </a:t>
            </a:r>
            <a:r>
              <a:rPr lang="en-US" i="1" dirty="0">
                <a:latin typeface="Times New Roman" charset="0"/>
                <a:cs typeface="Times New Roman" charset="0"/>
              </a:rPr>
              <a:t>x</a:t>
            </a:r>
            <a:r>
              <a:rPr lang="en-US" dirty="0">
                <a:latin typeface="Times New Roman" charset="0"/>
                <a:cs typeface="Times New Roman" charset="0"/>
              </a:rPr>
              <a:t> vs. </a:t>
            </a:r>
            <a:r>
              <a:rPr lang="en-US" i="1" dirty="0">
                <a:latin typeface="Times New Roman" charset="0"/>
                <a:cs typeface="Times New Roman" charset="0"/>
              </a:rPr>
              <a:t>t</a:t>
            </a:r>
            <a:r>
              <a:rPr lang="en-US" dirty="0">
                <a:latin typeface="Times New Roman" charset="0"/>
                <a:cs typeface="Times New Roman" charset="0"/>
              </a:rPr>
              <a:t> for an object moving with constant velocity. The velocity is the slope of the </a:t>
            </a:r>
            <a:r>
              <a:rPr lang="en-US" dirty="0" smtClean="0">
                <a:latin typeface="Times New Roman" charset="0"/>
                <a:cs typeface="Times New Roman" charset="0"/>
              </a:rPr>
              <a:t/>
            </a:r>
            <a:br>
              <a:rPr lang="en-US" dirty="0" smtClean="0">
                <a:latin typeface="Times New Roman" charset="0"/>
                <a:cs typeface="Times New Roman" charset="0"/>
              </a:rPr>
            </a:br>
            <a:r>
              <a:rPr lang="en-US" i="1" dirty="0" smtClean="0">
                <a:latin typeface="Times New Roman" charset="0"/>
                <a:cs typeface="Times New Roman" charset="0"/>
              </a:rPr>
              <a:t>x</a:t>
            </a:r>
            <a:r>
              <a:rPr lang="en-US" i="1" dirty="0">
                <a:latin typeface="Times New Roman" charset="0"/>
                <a:cs typeface="Times New Roman" charset="0"/>
              </a:rPr>
              <a:t>-t</a:t>
            </a:r>
            <a:r>
              <a:rPr lang="en-US" dirty="0">
                <a:latin typeface="Times New Roman" charset="0"/>
                <a:cs typeface="Times New Roman" charset="0"/>
              </a:rPr>
              <a:t> curve</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26_Figure.jpg"/>
          <p:cNvPicPr>
            <a:picLocks noChangeAspect="1"/>
          </p:cNvPicPr>
          <p:nvPr/>
        </p:nvPicPr>
        <p:blipFill rotWithShape="1">
          <a:blip r:embed="rId2">
            <a:extLst>
              <a:ext uri="{28A0092B-C50C-407E-A947-70E740481C1C}">
                <a14:useLocalDpi xmlns:a14="http://schemas.microsoft.com/office/drawing/2010/main" val="0"/>
              </a:ext>
            </a:extLst>
          </a:blip>
          <a:srcRect b="3338"/>
          <a:stretch/>
        </p:blipFill>
        <p:spPr>
          <a:xfrm>
            <a:off x="2909542" y="2679700"/>
            <a:ext cx="4407689" cy="4064000"/>
          </a:xfrm>
          <a:prstGeom prst="rect">
            <a:avLst/>
          </a:prstGeom>
        </p:spPr>
      </p:pic>
    </p:spTree>
    <p:extLst>
      <p:ext uri="{BB962C8B-B14F-4D97-AF65-F5344CB8AC3E}">
        <p14:creationId xmlns:p14="http://schemas.microsoft.com/office/powerpoint/2010/main" val="26851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a:t>
            </a:r>
          </a:p>
        </p:txBody>
      </p:sp>
      <p:sp>
        <p:nvSpPr>
          <p:cNvPr id="3" name="Content Placeholder 2"/>
          <p:cNvSpPr>
            <a:spLocks noGrp="1"/>
          </p:cNvSpPr>
          <p:nvPr>
            <p:ph idx="1"/>
          </p:nvPr>
        </p:nvSpPr>
        <p:spPr/>
        <p:txBody>
          <a:bodyPr/>
          <a:lstStyle/>
          <a:p>
            <a:pPr marL="301752">
              <a:spcBef>
                <a:spcPct val="50000"/>
              </a:spcBef>
              <a:buFontTx/>
              <a:buChar char="•"/>
            </a:pPr>
            <a:r>
              <a:rPr lang="en-US" dirty="0" smtClean="0">
                <a:latin typeface="Times New Roman" charset="0"/>
                <a:cs typeface="Times New Roman" charset="0"/>
              </a:rPr>
              <a:t>Kinematics </a:t>
            </a:r>
            <a:r>
              <a:rPr lang="en-US" dirty="0">
                <a:latin typeface="Times New Roman" charset="0"/>
                <a:cs typeface="Times New Roman" charset="0"/>
              </a:rPr>
              <a:t>is the description of how objects move with respect to a defined reference frame.</a:t>
            </a:r>
          </a:p>
          <a:p>
            <a:pPr marL="301752">
              <a:spcBef>
                <a:spcPct val="50000"/>
              </a:spcBef>
              <a:buFontTx/>
              <a:buChar char="•"/>
            </a:pPr>
            <a:r>
              <a:rPr lang="en-US" dirty="0" smtClean="0">
                <a:latin typeface="Times New Roman" charset="0"/>
                <a:cs typeface="Times New Roman" charset="0"/>
              </a:rPr>
              <a:t>Displacement </a:t>
            </a:r>
            <a:r>
              <a:rPr lang="en-US" dirty="0">
                <a:latin typeface="Times New Roman" charset="0"/>
                <a:cs typeface="Times New Roman" charset="0"/>
              </a:rPr>
              <a:t>is the change in position of an object.</a:t>
            </a:r>
          </a:p>
          <a:p>
            <a:pPr marL="301752">
              <a:spcBef>
                <a:spcPct val="50000"/>
              </a:spcBef>
              <a:buFontTx/>
              <a:buChar char="•"/>
            </a:pPr>
            <a:r>
              <a:rPr lang="en-US" dirty="0" smtClean="0">
                <a:latin typeface="Times New Roman" charset="0"/>
                <a:cs typeface="Times New Roman" charset="0"/>
              </a:rPr>
              <a:t>Average </a:t>
            </a:r>
            <a:r>
              <a:rPr lang="en-US" dirty="0">
                <a:latin typeface="Times New Roman" charset="0"/>
                <a:cs typeface="Times New Roman" charset="0"/>
              </a:rPr>
              <a:t>speed is the distance traveled divided by the time it took; average velocity is the displacement divided by the time.</a:t>
            </a:r>
          </a:p>
          <a:p>
            <a:pPr marL="301752">
              <a:spcBef>
                <a:spcPct val="50000"/>
              </a:spcBef>
              <a:buFontTx/>
              <a:buChar char="•"/>
            </a:pPr>
            <a:r>
              <a:rPr lang="en-US" dirty="0" smtClean="0">
                <a:latin typeface="Times New Roman" charset="0"/>
                <a:cs typeface="Times New Roman" charset="0"/>
              </a:rPr>
              <a:t>Instantaneous </a:t>
            </a:r>
            <a:r>
              <a:rPr lang="en-US" dirty="0">
                <a:latin typeface="Times New Roman" charset="0"/>
                <a:cs typeface="Times New Roman" charset="0"/>
              </a:rPr>
              <a:t>velocity is the limit as the time becomes infinitesimally short</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7366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2-1 Reference Frames and </a:t>
            </a:r>
            <a:r>
              <a:rPr lang="en-US" dirty="0" smtClean="0">
                <a:latin typeface="Times New Roman" charset="0"/>
                <a:cs typeface="Times New Roman" charset="0"/>
              </a:rPr>
              <a:t>Displacement</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Any measurement of position, distance, or speed must be made with respect to a reference frame.</a:t>
            </a:r>
          </a:p>
          <a:p>
            <a:pPr marL="0" indent="0">
              <a:spcBef>
                <a:spcPct val="50000"/>
              </a:spcBef>
              <a:buNone/>
            </a:pPr>
            <a:r>
              <a:rPr lang="en-US" sz="2600" dirty="0">
                <a:latin typeface="Times New Roman" charset="0"/>
                <a:cs typeface="Times New Roman" charset="0"/>
              </a:rPr>
              <a:t>For example, if you are sitting on a train and someone walks down the aisle, their speed with respect to the train is a few miles per hour, at most. Their speed with respect to the ground is much higher</a:t>
            </a:r>
            <a:r>
              <a:rPr lang="en-US" sz="2600" dirty="0" smtClean="0">
                <a:latin typeface="Times New Roman" charset="0"/>
                <a:cs typeface="Times New Roman" charset="0"/>
              </a:rPr>
              <a:t>.</a:t>
            </a:r>
            <a:endParaRPr lang="en-US" sz="26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02_Figure.jpg"/>
          <p:cNvPicPr>
            <a:picLocks noChangeAspect="1"/>
          </p:cNvPicPr>
          <p:nvPr/>
        </p:nvPicPr>
        <p:blipFill rotWithShape="1">
          <a:blip r:embed="rId2">
            <a:extLst>
              <a:ext uri="{28A0092B-C50C-407E-A947-70E740481C1C}">
                <a14:useLocalDpi xmlns:a14="http://schemas.microsoft.com/office/drawing/2010/main" val="0"/>
              </a:ext>
            </a:extLst>
          </a:blip>
          <a:srcRect b="9658"/>
          <a:stretch/>
        </p:blipFill>
        <p:spPr>
          <a:xfrm>
            <a:off x="597408" y="4587367"/>
            <a:ext cx="8546592" cy="1905508"/>
          </a:xfrm>
          <a:prstGeom prst="rect">
            <a:avLst/>
          </a:prstGeom>
        </p:spPr>
      </p:pic>
    </p:spTree>
    <p:extLst>
      <p:ext uri="{BB962C8B-B14F-4D97-AF65-F5344CB8AC3E}">
        <p14:creationId xmlns:p14="http://schemas.microsoft.com/office/powerpoint/2010/main" val="337840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2-1 Reference Frames and </a:t>
            </a:r>
            <a:r>
              <a:rPr lang="en-US" dirty="0" smtClean="0">
                <a:latin typeface="Times New Roman" charset="0"/>
                <a:cs typeface="Times New Roman" charset="0"/>
              </a:rPr>
              <a:t>Displacement</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 make a distinction between distance and displacement. </a:t>
            </a:r>
          </a:p>
          <a:p>
            <a:pPr marL="0" indent="0">
              <a:spcBef>
                <a:spcPct val="50000"/>
              </a:spcBef>
              <a:buNone/>
            </a:pPr>
            <a:r>
              <a:rPr lang="en-US" dirty="0">
                <a:latin typeface="Times New Roman" charset="0"/>
                <a:cs typeface="Times New Roman" charset="0"/>
              </a:rPr>
              <a:t>Displacement (blue line) is how far the object is from its starting point, regardless of how it got there.</a:t>
            </a:r>
          </a:p>
          <a:p>
            <a:pPr marL="0" indent="0">
              <a:spcBef>
                <a:spcPct val="50000"/>
              </a:spcBef>
              <a:buNone/>
            </a:pPr>
            <a:r>
              <a:rPr lang="en-US" dirty="0">
                <a:latin typeface="Times New Roman" charset="0"/>
                <a:cs typeface="Times New Roman" charset="0"/>
              </a:rPr>
              <a:t>Distance traveled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a:t>
            </a:r>
            <a:r>
              <a:rPr lang="en-US" dirty="0">
                <a:latin typeface="Times New Roman" charset="0"/>
                <a:cs typeface="Times New Roman" charset="0"/>
              </a:rPr>
              <a:t>dashed line) is measured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along </a:t>
            </a:r>
            <a:r>
              <a:rPr lang="en-US" dirty="0">
                <a:latin typeface="Times New Roman" charset="0"/>
                <a:cs typeface="Times New Roman" charset="0"/>
              </a:rPr>
              <a:t>the actual path</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04_Figure.jpg"/>
          <p:cNvPicPr>
            <a:picLocks noChangeAspect="1"/>
          </p:cNvPicPr>
          <p:nvPr/>
        </p:nvPicPr>
        <p:blipFill rotWithShape="1">
          <a:blip r:embed="rId2">
            <a:extLst>
              <a:ext uri="{28A0092B-C50C-407E-A947-70E740481C1C}">
                <a14:useLocalDpi xmlns:a14="http://schemas.microsoft.com/office/drawing/2010/main" val="0"/>
              </a:ext>
            </a:extLst>
          </a:blip>
          <a:srcRect b="5264"/>
          <a:stretch/>
        </p:blipFill>
        <p:spPr>
          <a:xfrm>
            <a:off x="4266184" y="3873500"/>
            <a:ext cx="4547616" cy="2743200"/>
          </a:xfrm>
          <a:prstGeom prst="rect">
            <a:avLst/>
          </a:prstGeom>
        </p:spPr>
      </p:pic>
    </p:spTree>
    <p:extLst>
      <p:ext uri="{BB962C8B-B14F-4D97-AF65-F5344CB8AC3E}">
        <p14:creationId xmlns:p14="http://schemas.microsoft.com/office/powerpoint/2010/main" val="347751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2-1 Reference Frames and </a:t>
            </a:r>
            <a:r>
              <a:rPr lang="en-US" dirty="0" smtClean="0">
                <a:latin typeface="Times New Roman" charset="0"/>
                <a:cs typeface="Times New Roman" charset="0"/>
              </a:rPr>
              <a:t>Displacement</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The displacement is written: </a:t>
            </a:r>
            <a:r>
              <a:rPr lang="en-US" dirty="0" smtClean="0">
                <a:latin typeface="Times New Roman" charset="0"/>
                <a:cs typeface="Times New Roman" charset="0"/>
              </a:rPr>
              <a:t>∆</a:t>
            </a:r>
            <a:r>
              <a:rPr lang="en-US" i="1" dirty="0" smtClean="0">
                <a:latin typeface="Times New Roman" charset="0"/>
                <a:cs typeface="Times New Roman" charset="0"/>
              </a:rPr>
              <a:t>x</a:t>
            </a:r>
            <a:r>
              <a:rPr lang="en-US" dirty="0" smtClean="0">
                <a:latin typeface="Times New Roman" charset="0"/>
                <a:cs typeface="Times New Roman" charset="0"/>
              </a:rPr>
              <a:t> = </a:t>
            </a:r>
            <a:r>
              <a:rPr lang="en-US" i="1" dirty="0">
                <a:latin typeface="Times New Roman" charset="0"/>
                <a:cs typeface="Times New Roman" charset="0"/>
              </a:rPr>
              <a:t>x</a:t>
            </a:r>
            <a:r>
              <a:rPr lang="en-US" baseline="-25000" dirty="0">
                <a:latin typeface="Times New Roman" charset="0"/>
                <a:cs typeface="Times New Roman" charset="0"/>
              </a:rPr>
              <a:t>2</a:t>
            </a:r>
            <a:r>
              <a:rPr lang="en-US" dirty="0">
                <a:latin typeface="Times New Roman" charset="0"/>
                <a:cs typeface="Times New Roman" charset="0"/>
              </a:rPr>
              <a:t> </a:t>
            </a:r>
            <a:r>
              <a:rPr lang="en-US" dirty="0" smtClean="0">
                <a:latin typeface="Times New Roman" charset="0"/>
                <a:cs typeface="Times New Roman" charset="0"/>
              </a:rPr>
              <a:t>− </a:t>
            </a:r>
            <a:r>
              <a:rPr lang="en-US" i="1" dirty="0" smtClean="0">
                <a:latin typeface="Times New Roman" charset="0"/>
                <a:cs typeface="Times New Roman" charset="0"/>
              </a:rPr>
              <a:t>x</a:t>
            </a:r>
            <a:r>
              <a:rPr lang="en-US" baseline="-25000" dirty="0" smtClean="0">
                <a:latin typeface="Times New Roman" charset="0"/>
                <a:cs typeface="Times New Roman" charset="0"/>
              </a:rPr>
              <a:t>1</a:t>
            </a:r>
          </a:p>
          <a:p>
            <a:pPr marL="0" indent="0">
              <a:buNone/>
            </a:pPr>
            <a:endParaRPr lang="en-US" baseline="-25000" dirty="0">
              <a:latin typeface="Times New Roman" charset="0"/>
              <a:cs typeface="Times New Roman" charset="0"/>
            </a:endParaRPr>
          </a:p>
          <a:p>
            <a:pPr marL="0" indent="0">
              <a:spcBef>
                <a:spcPct val="50000"/>
              </a:spcBef>
              <a:buNone/>
              <a:tabLst>
                <a:tab pos="4114800" algn="l"/>
              </a:tabLst>
            </a:pPr>
            <a:r>
              <a:rPr lang="en-US" sz="2400" dirty="0">
                <a:latin typeface="Times New Roman" charset="0"/>
                <a:cs typeface="Times New Roman" charset="0"/>
              </a:rPr>
              <a:t>Left: </a:t>
            </a:r>
            <a:r>
              <a:rPr lang="en-US" sz="2400" dirty="0" smtClean="0">
                <a:latin typeface="Times New Roman" charset="0"/>
                <a:cs typeface="Times New Roman" charset="0"/>
              </a:rPr>
              <a:t>Displacement </a:t>
            </a:r>
            <a:r>
              <a:rPr lang="en-US" sz="2400" dirty="0">
                <a:latin typeface="Times New Roman" charset="0"/>
                <a:cs typeface="Times New Roman" charset="0"/>
              </a:rPr>
              <a:t>is positive</a:t>
            </a:r>
            <a:r>
              <a:rPr lang="en-US" dirty="0" smtClean="0">
                <a:latin typeface="Times New Roman" charset="0"/>
                <a:cs typeface="Times New Roman" charset="0"/>
              </a:rPr>
              <a:t>.	</a:t>
            </a:r>
            <a:r>
              <a:rPr lang="en-US" sz="2400" dirty="0" smtClean="0">
                <a:latin typeface="Times New Roman" charset="0"/>
                <a:cs typeface="Times New Roman" charset="0"/>
              </a:rPr>
              <a:t>Right: </a:t>
            </a:r>
            <a:r>
              <a:rPr lang="en-US" sz="2400" dirty="0">
                <a:latin typeface="Times New Roman" charset="0"/>
                <a:cs typeface="Times New Roman" charset="0"/>
              </a:rPr>
              <a:t>Displacement is </a:t>
            </a:r>
            <a:r>
              <a:rPr lang="en-US" sz="2400" dirty="0" smtClean="0">
                <a:latin typeface="Times New Roman" charset="0"/>
                <a:cs typeface="Times New Roman" charset="0"/>
              </a:rPr>
              <a:t>negative</a:t>
            </a:r>
            <a:r>
              <a:rPr lang="en-US" dirty="0" smtClean="0">
                <a:latin typeface="Times New Roman" charset="0"/>
                <a:cs typeface="Times New Roman" charset="0"/>
              </a:rPr>
              <a:t>. </a:t>
            </a:r>
            <a:endParaRPr lang="en-US" dirty="0">
              <a:latin typeface="Times New Roman" charset="0"/>
              <a:cs typeface="Times New Roman" charset="0"/>
            </a:endParaRP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05_Figure.jpg"/>
          <p:cNvPicPr>
            <a:picLocks noChangeAspect="1"/>
          </p:cNvPicPr>
          <p:nvPr/>
        </p:nvPicPr>
        <p:blipFill rotWithShape="1">
          <a:blip r:embed="rId2">
            <a:extLst>
              <a:ext uri="{28A0092B-C50C-407E-A947-70E740481C1C}">
                <a14:useLocalDpi xmlns:a14="http://schemas.microsoft.com/office/drawing/2010/main" val="0"/>
              </a:ext>
            </a:extLst>
          </a:blip>
          <a:srcRect b="6349"/>
          <a:stretch/>
        </p:blipFill>
        <p:spPr>
          <a:xfrm>
            <a:off x="88900" y="3520440"/>
            <a:ext cx="4358640" cy="2397760"/>
          </a:xfrm>
          <a:prstGeom prst="rect">
            <a:avLst/>
          </a:prstGeom>
        </p:spPr>
      </p:pic>
      <p:pic>
        <p:nvPicPr>
          <p:cNvPr id="6" name="Picture 5" descr="02_06_Figure.jpg"/>
          <p:cNvPicPr>
            <a:picLocks noChangeAspect="1"/>
          </p:cNvPicPr>
          <p:nvPr/>
        </p:nvPicPr>
        <p:blipFill rotWithShape="1">
          <a:blip r:embed="rId3">
            <a:extLst>
              <a:ext uri="{28A0092B-C50C-407E-A947-70E740481C1C}">
                <a14:useLocalDpi xmlns:a14="http://schemas.microsoft.com/office/drawing/2010/main" val="0"/>
              </a:ext>
            </a:extLst>
          </a:blip>
          <a:srcRect b="6346"/>
          <a:stretch/>
        </p:blipFill>
        <p:spPr>
          <a:xfrm>
            <a:off x="4754880" y="3403600"/>
            <a:ext cx="4236720" cy="2489200"/>
          </a:xfrm>
          <a:prstGeom prst="rect">
            <a:avLst/>
          </a:prstGeom>
        </p:spPr>
      </p:pic>
    </p:spTree>
    <p:extLst>
      <p:ext uri="{BB962C8B-B14F-4D97-AF65-F5344CB8AC3E}">
        <p14:creationId xmlns:p14="http://schemas.microsoft.com/office/powerpoint/2010/main" val="294061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2-2 Average </a:t>
            </a:r>
            <a:r>
              <a:rPr lang="en-US" dirty="0" smtClean="0">
                <a:latin typeface="Times New Roman" charset="0"/>
                <a:cs typeface="Times New Roman" charset="0"/>
              </a:rPr>
              <a:t>Velocity</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Speed: how far an object travels in a given time </a:t>
            </a:r>
            <a:r>
              <a:rPr lang="en-US" dirty="0" smtClean="0">
                <a:latin typeface="Times New Roman" charset="0"/>
                <a:cs typeface="Times New Roman" charset="0"/>
              </a:rPr>
              <a:t>interval</a:t>
            </a:r>
            <a:endParaRPr lang="en-US" dirty="0" smtClean="0"/>
          </a:p>
          <a:p>
            <a:pPr marL="0" indent="0">
              <a:buNone/>
            </a:pPr>
            <a:endParaRPr lang="en-US" dirty="0">
              <a:latin typeface="Times New Roman" charset="0"/>
              <a:cs typeface="Times New Roman" charset="0"/>
            </a:endParaRPr>
          </a:p>
          <a:p>
            <a:pPr marL="0" indent="0">
              <a:buNone/>
            </a:pPr>
            <a:endParaRPr lang="en-US" dirty="0" smtClean="0">
              <a:latin typeface="Times New Roman" charset="0"/>
              <a:cs typeface="Times New Roman" charset="0"/>
            </a:endParaRPr>
          </a:p>
          <a:p>
            <a:pPr marL="0" indent="0">
              <a:buNone/>
            </a:pPr>
            <a:endParaRPr lang="en-US" dirty="0">
              <a:latin typeface="Times New Roman" charset="0"/>
              <a:cs typeface="Times New Roman" charset="0"/>
            </a:endParaRPr>
          </a:p>
          <a:p>
            <a:pPr marL="0" indent="0">
              <a:buNone/>
            </a:pPr>
            <a:r>
              <a:rPr lang="en-US" dirty="0" smtClean="0">
                <a:latin typeface="Times New Roman" charset="0"/>
                <a:cs typeface="Times New Roman" charset="0"/>
              </a:rPr>
              <a:t>Velocity </a:t>
            </a:r>
            <a:r>
              <a:rPr lang="en-US" dirty="0">
                <a:latin typeface="Times New Roman" charset="0"/>
                <a:cs typeface="Times New Roman" charset="0"/>
              </a:rPr>
              <a:t>includes directional information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KeyEquation_01.jpg"/>
          <p:cNvPicPr>
            <a:picLocks noChangeAspect="1"/>
          </p:cNvPicPr>
          <p:nvPr/>
        </p:nvPicPr>
        <p:blipFill rotWithShape="1">
          <a:blip r:embed="rId2">
            <a:extLst>
              <a:ext uri="{28A0092B-C50C-407E-A947-70E740481C1C}">
                <a14:useLocalDpi xmlns:a14="http://schemas.microsoft.com/office/drawing/2010/main" val="0"/>
              </a:ext>
            </a:extLst>
          </a:blip>
          <a:srcRect l="1" r="44965" b="17320"/>
          <a:stretch/>
        </p:blipFill>
        <p:spPr>
          <a:xfrm>
            <a:off x="2228184" y="2286000"/>
            <a:ext cx="4703508" cy="771144"/>
          </a:xfrm>
          <a:prstGeom prst="rect">
            <a:avLst/>
          </a:prstGeom>
        </p:spPr>
      </p:pic>
      <p:sp>
        <p:nvSpPr>
          <p:cNvPr id="6" name="Rectangle 5"/>
          <p:cNvSpPr/>
          <p:nvPr/>
        </p:nvSpPr>
        <p:spPr>
          <a:xfrm>
            <a:off x="7190435" y="2431534"/>
            <a:ext cx="646105" cy="369332"/>
          </a:xfrm>
          <a:prstGeom prst="rect">
            <a:avLst/>
          </a:prstGeom>
        </p:spPr>
        <p:txBody>
          <a:bodyPr wrap="none">
            <a:spAutoFit/>
          </a:bodyPr>
          <a:lstStyle/>
          <a:p>
            <a:r>
              <a:rPr lang="en-US" dirty="0" smtClean="0">
                <a:latin typeface="Times New Roman" charset="0"/>
                <a:cs typeface="Times New Roman" charset="0"/>
              </a:rPr>
              <a:t>(2-1)</a:t>
            </a:r>
            <a:endParaRPr lang="en-US" dirty="0"/>
          </a:p>
        </p:txBody>
      </p:sp>
      <p:pic>
        <p:nvPicPr>
          <p:cNvPr id="7" name="Picture 6" descr="EQ_pg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42" y="4368800"/>
            <a:ext cx="8546592" cy="762000"/>
          </a:xfrm>
          <a:prstGeom prst="rect">
            <a:avLst/>
          </a:prstGeom>
        </p:spPr>
      </p:pic>
    </p:spTree>
    <p:extLst>
      <p:ext uri="{BB962C8B-B14F-4D97-AF65-F5344CB8AC3E}">
        <p14:creationId xmlns:p14="http://schemas.microsoft.com/office/powerpoint/2010/main" val="55542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2-3 Instantaneous </a:t>
            </a:r>
            <a:r>
              <a:rPr lang="en-US" dirty="0" smtClean="0">
                <a:latin typeface="Times New Roman" charset="0"/>
                <a:cs typeface="Times New Roman" charset="0"/>
              </a:rPr>
              <a:t>Velocity</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The instantaneous velocity is the average velocity, in the limit as the time interval becomes infinitesimally short</a:t>
            </a:r>
            <a:r>
              <a:rPr lang="en-US" dirty="0" smtClean="0">
                <a:latin typeface="Times New Roman" charset="0"/>
                <a:cs typeface="Times New Roman" charset="0"/>
              </a:rPr>
              <a:t>.</a:t>
            </a:r>
          </a:p>
          <a:p>
            <a:pPr marL="0" indent="0">
              <a:buNone/>
            </a:pPr>
            <a:endParaRPr lang="en-US" dirty="0">
              <a:latin typeface="Times New Roman" charset="0"/>
              <a:cs typeface="Times New Roman" charset="0"/>
            </a:endParaRPr>
          </a:p>
          <a:p>
            <a:pPr marL="0" indent="0">
              <a:buNone/>
            </a:pPr>
            <a:endParaRPr lang="en-US" dirty="0" smtClean="0">
              <a:latin typeface="Times New Roman" charset="0"/>
              <a:cs typeface="Times New Roman" charset="0"/>
            </a:endParaRPr>
          </a:p>
          <a:p>
            <a:pPr marL="0" indent="0">
              <a:buNone/>
            </a:pPr>
            <a:r>
              <a:rPr lang="en-US" sz="2400" dirty="0" smtClean="0">
                <a:latin typeface="Times New Roman" charset="0"/>
                <a:cs typeface="Times New Roman" charset="0"/>
              </a:rPr>
              <a:t>These </a:t>
            </a:r>
            <a:r>
              <a:rPr lang="en-US" sz="2400" dirty="0">
                <a:latin typeface="Times New Roman" charset="0"/>
                <a:cs typeface="Times New Roman" charset="0"/>
              </a:rPr>
              <a:t>graphs show (a) constant velocity and (b) varying velocity</a:t>
            </a:r>
            <a:r>
              <a:rPr lang="en-US" sz="2400" dirty="0" smtClean="0">
                <a:latin typeface="Times New Roman" charset="0"/>
                <a:cs typeface="Times New Roman" charset="0"/>
              </a:rPr>
              <a:t>.</a:t>
            </a:r>
            <a:endParaRPr lang="en-US" sz="24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KeyEquation_03.jpg"/>
          <p:cNvPicPr>
            <a:picLocks noChangeAspect="1"/>
          </p:cNvPicPr>
          <p:nvPr/>
        </p:nvPicPr>
        <p:blipFill rotWithShape="1">
          <a:blip r:embed="rId2">
            <a:extLst>
              <a:ext uri="{28A0092B-C50C-407E-A947-70E740481C1C}">
                <a14:useLocalDpi xmlns:a14="http://schemas.microsoft.com/office/drawing/2010/main" val="0"/>
              </a:ext>
            </a:extLst>
          </a:blip>
          <a:srcRect r="78405" b="19346"/>
          <a:stretch/>
        </p:blipFill>
        <p:spPr>
          <a:xfrm>
            <a:off x="3657110" y="2600960"/>
            <a:ext cx="1845656" cy="688340"/>
          </a:xfrm>
          <a:prstGeom prst="rect">
            <a:avLst/>
          </a:prstGeom>
        </p:spPr>
      </p:pic>
      <p:sp>
        <p:nvSpPr>
          <p:cNvPr id="6" name="Rectangle 5"/>
          <p:cNvSpPr/>
          <p:nvPr/>
        </p:nvSpPr>
        <p:spPr>
          <a:xfrm>
            <a:off x="6022035" y="2811502"/>
            <a:ext cx="646105" cy="369332"/>
          </a:xfrm>
          <a:prstGeom prst="rect">
            <a:avLst/>
          </a:prstGeom>
        </p:spPr>
        <p:txBody>
          <a:bodyPr wrap="none">
            <a:spAutoFit/>
          </a:bodyPr>
          <a:lstStyle/>
          <a:p>
            <a:r>
              <a:rPr lang="en-US" dirty="0" smtClean="0">
                <a:latin typeface="Times New Roman" charset="0"/>
                <a:cs typeface="Times New Roman" charset="0"/>
              </a:rPr>
              <a:t>(2-3)</a:t>
            </a:r>
            <a:endParaRPr lang="en-US" dirty="0"/>
          </a:p>
        </p:txBody>
      </p:sp>
      <p:pic>
        <p:nvPicPr>
          <p:cNvPr id="8" name="Picture 7" descr="02_09_FigureA.jpg"/>
          <p:cNvPicPr>
            <a:picLocks noChangeAspect="1"/>
          </p:cNvPicPr>
          <p:nvPr/>
        </p:nvPicPr>
        <p:blipFill rotWithShape="1">
          <a:blip r:embed="rId3">
            <a:extLst>
              <a:ext uri="{28A0092B-C50C-407E-A947-70E740481C1C}">
                <a14:useLocalDpi xmlns:a14="http://schemas.microsoft.com/office/drawing/2010/main" val="0"/>
              </a:ext>
            </a:extLst>
          </a:blip>
          <a:srcRect b="5296"/>
          <a:stretch/>
        </p:blipFill>
        <p:spPr>
          <a:xfrm>
            <a:off x="924585" y="4288227"/>
            <a:ext cx="3604553" cy="2128448"/>
          </a:xfrm>
          <a:prstGeom prst="rect">
            <a:avLst/>
          </a:prstGeom>
        </p:spPr>
      </p:pic>
      <p:pic>
        <p:nvPicPr>
          <p:cNvPr id="9" name="Picture 8" descr="02_09_FigureB.jpg"/>
          <p:cNvPicPr>
            <a:picLocks noChangeAspect="1"/>
          </p:cNvPicPr>
          <p:nvPr/>
        </p:nvPicPr>
        <p:blipFill rotWithShape="1">
          <a:blip r:embed="rId4">
            <a:extLst>
              <a:ext uri="{28A0092B-C50C-407E-A947-70E740481C1C}">
                <a14:useLocalDpi xmlns:a14="http://schemas.microsoft.com/office/drawing/2010/main" val="0"/>
              </a:ext>
            </a:extLst>
          </a:blip>
          <a:srcRect b="6708"/>
          <a:stretch/>
        </p:blipFill>
        <p:spPr>
          <a:xfrm>
            <a:off x="4694428" y="4337728"/>
            <a:ext cx="3604553" cy="2078947"/>
          </a:xfrm>
          <a:prstGeom prst="rect">
            <a:avLst/>
          </a:prstGeom>
        </p:spPr>
      </p:pic>
    </p:spTree>
    <p:extLst>
      <p:ext uri="{BB962C8B-B14F-4D97-AF65-F5344CB8AC3E}">
        <p14:creationId xmlns:p14="http://schemas.microsoft.com/office/powerpoint/2010/main" val="641039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2-4 </a:t>
            </a:r>
            <a:r>
              <a:rPr lang="en-US" dirty="0" smtClean="0">
                <a:latin typeface="Times New Roman" charset="0"/>
                <a:cs typeface="Times New Roman" charset="0"/>
              </a:rPr>
              <a:t>Acceleration</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Acceleration is the rate of change of velocity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10_Figure.jpg"/>
          <p:cNvPicPr>
            <a:picLocks noChangeAspect="1"/>
          </p:cNvPicPr>
          <p:nvPr/>
        </p:nvPicPr>
        <p:blipFill rotWithShape="1">
          <a:blip r:embed="rId2">
            <a:extLst>
              <a:ext uri="{28A0092B-C50C-407E-A947-70E740481C1C}">
                <a14:useLocalDpi xmlns:a14="http://schemas.microsoft.com/office/drawing/2010/main" val="0"/>
              </a:ext>
            </a:extLst>
          </a:blip>
          <a:srcRect b="3849"/>
          <a:stretch/>
        </p:blipFill>
        <p:spPr>
          <a:xfrm>
            <a:off x="3517900" y="3548770"/>
            <a:ext cx="5384800" cy="3198105"/>
          </a:xfrm>
          <a:prstGeom prst="rect">
            <a:avLst/>
          </a:prstGeom>
        </p:spPr>
      </p:pic>
      <p:pic>
        <p:nvPicPr>
          <p:cNvPr id="6" name="Picture 5" descr="EQ_pg026.jpg"/>
          <p:cNvPicPr>
            <a:picLocks noChangeAspect="1"/>
          </p:cNvPicPr>
          <p:nvPr/>
        </p:nvPicPr>
        <p:blipFill rotWithShape="1">
          <a:blip r:embed="rId3">
            <a:extLst>
              <a:ext uri="{28A0092B-C50C-407E-A947-70E740481C1C}">
                <a14:useLocalDpi xmlns:a14="http://schemas.microsoft.com/office/drawing/2010/main" val="0"/>
              </a:ext>
            </a:extLst>
          </a:blip>
          <a:srcRect r="2137"/>
          <a:stretch/>
        </p:blipFill>
        <p:spPr>
          <a:xfrm>
            <a:off x="1676400" y="2353056"/>
            <a:ext cx="5816600" cy="847344"/>
          </a:xfrm>
          <a:prstGeom prst="rect">
            <a:avLst/>
          </a:prstGeom>
        </p:spPr>
      </p:pic>
    </p:spTree>
    <p:extLst>
      <p:ext uri="{BB962C8B-B14F-4D97-AF65-F5344CB8AC3E}">
        <p14:creationId xmlns:p14="http://schemas.microsoft.com/office/powerpoint/2010/main" val="18049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2-4 Acceleration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Acceleration is a vector, although in one-dimensional motion we only need the sign.</a:t>
            </a:r>
          </a:p>
          <a:p>
            <a:pPr marL="0" indent="0">
              <a:spcBef>
                <a:spcPct val="50000"/>
              </a:spcBef>
              <a:buNone/>
            </a:pPr>
            <a:r>
              <a:rPr lang="en-US" dirty="0">
                <a:latin typeface="Times New Roman" charset="0"/>
                <a:cs typeface="Times New Roman" charset="0"/>
              </a:rPr>
              <a:t>The previous image shows positive acceleration; here is negative acceleration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02_11_Figure.jpg"/>
          <p:cNvPicPr>
            <a:picLocks noChangeAspect="1"/>
          </p:cNvPicPr>
          <p:nvPr/>
        </p:nvPicPr>
        <p:blipFill rotWithShape="1">
          <a:blip r:embed="rId2">
            <a:extLst>
              <a:ext uri="{28A0092B-C50C-407E-A947-70E740481C1C}">
                <a14:useLocalDpi xmlns:a14="http://schemas.microsoft.com/office/drawing/2010/main" val="0"/>
              </a:ext>
            </a:extLst>
          </a:blip>
          <a:srcRect b="6318"/>
          <a:stretch/>
        </p:blipFill>
        <p:spPr>
          <a:xfrm>
            <a:off x="3900932" y="3531616"/>
            <a:ext cx="4974336" cy="3186684"/>
          </a:xfrm>
          <a:prstGeom prst="rect">
            <a:avLst/>
          </a:prstGeom>
        </p:spPr>
      </p:pic>
    </p:spTree>
    <p:extLst>
      <p:ext uri="{BB962C8B-B14F-4D97-AF65-F5344CB8AC3E}">
        <p14:creationId xmlns:p14="http://schemas.microsoft.com/office/powerpoint/2010/main" val="4084268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1662</TotalTime>
  <Words>881</Words>
  <Application>Microsoft Office PowerPoint</Application>
  <PresentationFormat>On-screen Show (4:3)</PresentationFormat>
  <Paragraphs>113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Chapter 2 Describing Motion: Kinematics in One Dimension</vt:lpstr>
      <vt:lpstr>Contents of Chapter 2</vt:lpstr>
      <vt:lpstr>2-1 Reference Frames and Displacement</vt:lpstr>
      <vt:lpstr>2-1 Reference Frames and Displacement</vt:lpstr>
      <vt:lpstr>2-1 Reference Frames and Displacement</vt:lpstr>
      <vt:lpstr>2-2 Average Velocity</vt:lpstr>
      <vt:lpstr>2-3 Instantaneous Velocity</vt:lpstr>
      <vt:lpstr>2-4 Acceleration</vt:lpstr>
      <vt:lpstr>2-4 Acceleration</vt:lpstr>
      <vt:lpstr>2-4 Acceleration</vt:lpstr>
      <vt:lpstr>2-4 Acceleration</vt:lpstr>
      <vt:lpstr>2-5 Motion at Constant Acceleration</vt:lpstr>
      <vt:lpstr>2-5 Motion at Constant Acceleration</vt:lpstr>
      <vt:lpstr>2-5 Motion at Constant Acceleration</vt:lpstr>
      <vt:lpstr>2-6 Solving Problems</vt:lpstr>
      <vt:lpstr>2-6 Solving Problems</vt:lpstr>
      <vt:lpstr>2-7 Freely Falling Objects</vt:lpstr>
      <vt:lpstr>2-7 Freely Falling Objects</vt:lpstr>
      <vt:lpstr>2-7 Freely Falling Objects</vt:lpstr>
      <vt:lpstr>2-8 Graphical Analysis of Linear Motion</vt:lpstr>
      <vt:lpstr>Summary of Chapter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saki</cp:lastModifiedBy>
  <cp:revision>46</cp:revision>
  <dcterms:created xsi:type="dcterms:W3CDTF">2013-06-27T17:53:05Z</dcterms:created>
  <dcterms:modified xsi:type="dcterms:W3CDTF">2016-11-07T15:31:09Z</dcterms:modified>
</cp:coreProperties>
</file>