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p:scale>
          <a:sx n="40" d="100"/>
          <a:sy n="40" d="100"/>
        </p:scale>
        <p:origin x="-1380" y="-216"/>
      </p:cViewPr>
      <p:guideLst>
        <p:guide orient="horz" pos="2136"/>
        <p:guide pos="288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4</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smtClean="0"/>
              <a:t>Chapter 4</a:t>
            </a:r>
            <a:br>
              <a:rPr lang="en-US" dirty="0" smtClean="0"/>
            </a:br>
            <a:r>
              <a:rPr lang="en-US" dirty="0">
                <a:latin typeface="Times New Roman" charset="0"/>
                <a:cs typeface="Times New Roman" charset="0"/>
              </a:rPr>
              <a:t>Dynamics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Laws of </a:t>
            </a:r>
            <a:r>
              <a:rPr lang="en-US" dirty="0">
                <a:latin typeface="Times New Roman" charset="0"/>
                <a:cs typeface="Times New Roman" charset="0"/>
              </a:rPr>
              <a:t>Motion</a:t>
            </a:r>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04_ChOpener.jpg"/>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0222" r="-40222" b="3286"/>
          <a:stretch/>
        </p:blipFill>
        <p:spPr>
          <a:xfrm>
            <a:off x="752640" y="2443163"/>
            <a:ext cx="7656513" cy="3830637"/>
          </a:xfrm>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4-5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 of Motion</a:t>
            </a:r>
          </a:p>
        </p:txBody>
      </p:sp>
      <p:sp>
        <p:nvSpPr>
          <p:cNvPr id="3" name="Content Placeholder 2"/>
          <p:cNvSpPr>
            <a:spLocks noGrp="1"/>
          </p:cNvSpPr>
          <p:nvPr>
            <p:ph idx="1"/>
          </p:nvPr>
        </p:nvSpPr>
        <p:spPr>
          <a:xfrm>
            <a:off x="4572000" y="1600200"/>
            <a:ext cx="3733800" cy="4525963"/>
          </a:xfrm>
        </p:spPr>
        <p:txBody>
          <a:bodyPr/>
          <a:lstStyle/>
          <a:p>
            <a:pPr marL="0" indent="0">
              <a:spcBef>
                <a:spcPct val="50000"/>
              </a:spcBef>
              <a:buNone/>
            </a:pPr>
            <a:r>
              <a:rPr lang="en-US" dirty="0">
                <a:latin typeface="Times New Roman" charset="0"/>
                <a:cs typeface="Times New Roman" charset="0"/>
              </a:rPr>
              <a:t>A key to the correct application of the third law is that </a:t>
            </a:r>
            <a:r>
              <a:rPr lang="en-US" i="1" dirty="0">
                <a:latin typeface="Times New Roman" charset="0"/>
                <a:cs typeface="Times New Roman" charset="0"/>
              </a:rPr>
              <a:t>the forces are exerted on different objects</a:t>
            </a:r>
            <a:r>
              <a:rPr lang="en-US" dirty="0">
                <a:latin typeface="Times New Roman" charset="0"/>
                <a:cs typeface="Times New Roman" charset="0"/>
              </a:rPr>
              <a:t>. Make sure you </a:t>
            </a:r>
            <a:r>
              <a:rPr lang="en-US" dirty="0" smtClean="0">
                <a:latin typeface="Times New Roman" charset="0"/>
                <a:cs typeface="Times New Roman" charset="0"/>
              </a:rPr>
              <a:t>don</a:t>
            </a:r>
            <a:r>
              <a:rPr lang="en-US" altLang="ja-JP" dirty="0" smtClean="0">
                <a:latin typeface="Times New Roman" charset="0"/>
                <a:cs typeface="Times New Roman" charset="0"/>
              </a:rPr>
              <a:t>’</a:t>
            </a:r>
            <a:r>
              <a:rPr lang="en-US" dirty="0" smtClean="0">
                <a:latin typeface="Times New Roman" charset="0"/>
                <a:cs typeface="Times New Roman" charset="0"/>
              </a:rPr>
              <a:t>t </a:t>
            </a:r>
            <a:r>
              <a:rPr lang="en-US" dirty="0">
                <a:latin typeface="Times New Roman" charset="0"/>
                <a:cs typeface="Times New Roman" charset="0"/>
              </a:rPr>
              <a:t>use them as if they were acting on the </a:t>
            </a:r>
            <a:r>
              <a:rPr lang="en-US" i="1" dirty="0">
                <a:latin typeface="Times New Roman" charset="0"/>
                <a:cs typeface="Times New Roman" charset="0"/>
              </a:rPr>
              <a:t>same</a:t>
            </a:r>
            <a:r>
              <a:rPr lang="en-US" dirty="0">
                <a:latin typeface="Times New Roman" charset="0"/>
                <a:cs typeface="Times New Roman" charset="0"/>
              </a:rPr>
              <a:t> object.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9_Figure.jpg"/>
          <p:cNvPicPr>
            <a:picLocks noChangeAspect="1"/>
          </p:cNvPicPr>
          <p:nvPr/>
        </p:nvPicPr>
        <p:blipFill rotWithShape="1">
          <a:blip r:embed="rId2">
            <a:extLst>
              <a:ext uri="{28A0092B-C50C-407E-A947-70E740481C1C}">
                <a14:useLocalDpi xmlns:a14="http://schemas.microsoft.com/office/drawing/2010/main" val="0"/>
              </a:ext>
            </a:extLst>
          </a:blip>
          <a:srcRect b="4258"/>
          <a:stretch/>
        </p:blipFill>
        <p:spPr>
          <a:xfrm>
            <a:off x="457200" y="1600200"/>
            <a:ext cx="3377184" cy="3997960"/>
          </a:xfrm>
          <a:prstGeom prst="rect">
            <a:avLst/>
          </a:prstGeom>
        </p:spPr>
      </p:pic>
    </p:spTree>
    <p:extLst>
      <p:ext uri="{BB962C8B-B14F-4D97-AF65-F5344CB8AC3E}">
        <p14:creationId xmlns:p14="http://schemas.microsoft.com/office/powerpoint/2010/main" val="963304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4-5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 of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Rocket propulsion can also be explained using </a:t>
            </a:r>
            <a:r>
              <a:rPr lang="en-US" dirty="0" smtClean="0">
                <a:latin typeface="Times New Roman" charset="0"/>
                <a:cs typeface="Times New Roman" charset="0"/>
              </a:rPr>
              <a:t>Newton’s </a:t>
            </a:r>
            <a:r>
              <a:rPr lang="en-US" dirty="0">
                <a:latin typeface="Times New Roman" charset="0"/>
                <a:cs typeface="Times New Roman" charset="0"/>
              </a:rPr>
              <a:t>third law: hot gases from combustion spew out of the tail of the rocket at high speeds. The reaction force is what propels the rocket</a:t>
            </a:r>
            <a:r>
              <a:rPr lang="en-US" dirty="0" smtClean="0">
                <a:latin typeface="Times New Roman" charset="0"/>
                <a:cs typeface="Times New Roman" charset="0"/>
              </a:rPr>
              <a:t>.</a:t>
            </a:r>
          </a:p>
          <a:p>
            <a:pPr marL="0" indent="0">
              <a:spcBef>
                <a:spcPct val="50000"/>
              </a:spcBef>
              <a:buNone/>
            </a:pPr>
            <a:endParaRPr lang="en-US" sz="2400" dirty="0" smtClean="0">
              <a:latin typeface="Times New Roman" charset="0"/>
              <a:cs typeface="Times New Roman" charset="0"/>
            </a:endParaRPr>
          </a:p>
          <a:p>
            <a:pPr marL="0" indent="0">
              <a:spcBef>
                <a:spcPct val="50000"/>
              </a:spcBef>
              <a:buNone/>
            </a:pPr>
            <a:endParaRPr lang="en-US" sz="2400" dirty="0" smtClean="0">
              <a:latin typeface="Times New Roman" charset="0"/>
              <a:cs typeface="Times New Roman" charset="0"/>
            </a:endParaRPr>
          </a:p>
          <a:p>
            <a:pPr marL="0" indent="0">
              <a:spcBef>
                <a:spcPct val="50000"/>
              </a:spcBef>
              <a:buNone/>
            </a:pPr>
            <a:endParaRPr lang="en-US" sz="2400" dirty="0">
              <a:latin typeface="Times New Roman" charset="0"/>
              <a:cs typeface="Times New Roman" charset="0"/>
            </a:endParaRPr>
          </a:p>
          <a:p>
            <a:pPr marL="0" indent="0">
              <a:spcBef>
                <a:spcPct val="50000"/>
              </a:spcBef>
              <a:buNone/>
            </a:pPr>
            <a:r>
              <a:rPr lang="en-US" sz="2400" dirty="0" smtClean="0">
                <a:latin typeface="Times New Roman" charset="0"/>
                <a:cs typeface="Times New Roman" charset="0"/>
              </a:rPr>
              <a:t>Note </a:t>
            </a:r>
            <a:r>
              <a:rPr lang="en-US" sz="2400" dirty="0">
                <a:latin typeface="Times New Roman" charset="0"/>
                <a:cs typeface="Times New Roman" charset="0"/>
              </a:rPr>
              <a:t>that the rocket </a:t>
            </a:r>
            <a:r>
              <a:rPr lang="en-US" sz="2400" dirty="0" smtClean="0">
                <a:latin typeface="Times New Roman" charset="0"/>
                <a:cs typeface="Times New Roman" charset="0"/>
              </a:rPr>
              <a:t/>
            </a:r>
            <a:br>
              <a:rPr lang="en-US" sz="2400" dirty="0" smtClean="0">
                <a:latin typeface="Times New Roman" charset="0"/>
                <a:cs typeface="Times New Roman" charset="0"/>
              </a:rPr>
            </a:br>
            <a:r>
              <a:rPr lang="en-US" sz="2400" dirty="0" smtClean="0">
                <a:latin typeface="Times New Roman" charset="0"/>
                <a:cs typeface="Times New Roman" charset="0"/>
              </a:rPr>
              <a:t>does </a:t>
            </a:r>
            <a:r>
              <a:rPr lang="en-US" sz="2400" dirty="0">
                <a:latin typeface="Times New Roman" charset="0"/>
                <a:cs typeface="Times New Roman" charset="0"/>
              </a:rPr>
              <a:t>not need </a:t>
            </a:r>
            <a:r>
              <a:rPr lang="en-US" sz="2400" dirty="0" smtClean="0">
                <a:latin typeface="Times New Roman" charset="0"/>
                <a:cs typeface="Times New Roman" charset="0"/>
              </a:rPr>
              <a:t>anything</a:t>
            </a:r>
            <a:br>
              <a:rPr lang="en-US" sz="2400" dirty="0" smtClean="0">
                <a:latin typeface="Times New Roman" charset="0"/>
                <a:cs typeface="Times New Roman" charset="0"/>
              </a:rPr>
            </a:br>
            <a:r>
              <a:rPr lang="en-US" sz="2400" dirty="0" smtClean="0">
                <a:latin typeface="Times New Roman" charset="0"/>
                <a:cs typeface="Times New Roman" charset="0"/>
              </a:rPr>
              <a:t>to </a:t>
            </a:r>
            <a:r>
              <a:rPr lang="en-US" altLang="ja-JP" sz="2400" dirty="0" smtClean="0">
                <a:latin typeface="Times New Roman" charset="0"/>
                <a:cs typeface="Times New Roman" charset="0"/>
              </a:rPr>
              <a:t>“</a:t>
            </a:r>
            <a:r>
              <a:rPr lang="en-US" sz="2400" dirty="0" smtClean="0">
                <a:latin typeface="Times New Roman" charset="0"/>
                <a:cs typeface="Times New Roman" charset="0"/>
              </a:rPr>
              <a:t>push</a:t>
            </a:r>
            <a:r>
              <a:rPr lang="en-US" altLang="ja-JP" sz="2400" dirty="0" smtClean="0">
                <a:latin typeface="Times New Roman" charset="0"/>
                <a:cs typeface="Times New Roman" charset="0"/>
              </a:rPr>
              <a:t>”</a:t>
            </a:r>
            <a:r>
              <a:rPr lang="en-US" sz="2400" dirty="0" smtClean="0">
                <a:latin typeface="Times New Roman" charset="0"/>
                <a:cs typeface="Times New Roman" charset="0"/>
              </a:rPr>
              <a:t> </a:t>
            </a:r>
            <a:r>
              <a:rPr lang="en-US" sz="2400" dirty="0">
                <a:latin typeface="Times New Roman" charset="0"/>
                <a:cs typeface="Times New Roman" charset="0"/>
              </a:rPr>
              <a:t>against</a:t>
            </a:r>
            <a:r>
              <a:rPr lang="en-US" sz="2400" dirty="0" smtClean="0">
                <a:latin typeface="Times New Roman" charset="0"/>
                <a:cs typeface="Times New Roman" charset="0"/>
              </a:rPr>
              <a:t>.</a:t>
            </a:r>
            <a:endParaRPr lang="en-US" sz="24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10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032760"/>
            <a:ext cx="4968240" cy="3749040"/>
          </a:xfrm>
          <a:prstGeom prst="rect">
            <a:avLst/>
          </a:prstGeom>
        </p:spPr>
      </p:pic>
    </p:spTree>
    <p:extLst>
      <p:ext uri="{BB962C8B-B14F-4D97-AF65-F5344CB8AC3E}">
        <p14:creationId xmlns:p14="http://schemas.microsoft.com/office/powerpoint/2010/main" val="3431863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4-5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 of Motion</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Helpful notation: the first subscript is the object that the force is being exerted on; the second is the source. </a:t>
            </a:r>
          </a:p>
          <a:p>
            <a:pPr marL="0" indent="0">
              <a:buNone/>
            </a:pPr>
            <a:r>
              <a:rPr lang="en-US" dirty="0">
                <a:latin typeface="Times New Roman" charset="0"/>
                <a:cs typeface="Times New Roman" charset="0"/>
              </a:rPr>
              <a:t>This need not be done indefinitely, but is a good idea until you get used to dealing with these forces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11_Figure.jpg"/>
          <p:cNvPicPr>
            <a:picLocks noChangeAspect="1"/>
          </p:cNvPicPr>
          <p:nvPr/>
        </p:nvPicPr>
        <p:blipFill rotWithShape="1">
          <a:blip r:embed="rId2">
            <a:extLst>
              <a:ext uri="{28A0092B-C50C-407E-A947-70E740481C1C}">
                <a14:useLocalDpi xmlns:a14="http://schemas.microsoft.com/office/drawing/2010/main" val="0"/>
              </a:ext>
            </a:extLst>
          </a:blip>
          <a:srcRect b="3996"/>
          <a:stretch/>
        </p:blipFill>
        <p:spPr>
          <a:xfrm>
            <a:off x="482600" y="3556310"/>
            <a:ext cx="2742184" cy="2920690"/>
          </a:xfrm>
          <a:prstGeom prst="rect">
            <a:avLst/>
          </a:prstGeom>
        </p:spPr>
      </p:pic>
      <p:pic>
        <p:nvPicPr>
          <p:cNvPr id="6" name="Picture 5" descr="04_KeyEquation_02.jpg"/>
          <p:cNvPicPr>
            <a:picLocks noChangeAspect="1"/>
          </p:cNvPicPr>
          <p:nvPr/>
        </p:nvPicPr>
        <p:blipFill rotWithShape="1">
          <a:blip r:embed="rId3">
            <a:extLst>
              <a:ext uri="{28A0092B-C50C-407E-A947-70E740481C1C}">
                <a14:useLocalDpi xmlns:a14="http://schemas.microsoft.com/office/drawing/2010/main" val="0"/>
              </a:ext>
            </a:extLst>
          </a:blip>
          <a:srcRect r="77122" b="21206"/>
          <a:stretch/>
        </p:blipFill>
        <p:spPr>
          <a:xfrm>
            <a:off x="5068895" y="4285996"/>
            <a:ext cx="1955292" cy="590804"/>
          </a:xfrm>
          <a:prstGeom prst="rect">
            <a:avLst/>
          </a:prstGeom>
        </p:spPr>
      </p:pic>
      <p:sp>
        <p:nvSpPr>
          <p:cNvPr id="7" name="Rectangle 6"/>
          <p:cNvSpPr/>
          <p:nvPr/>
        </p:nvSpPr>
        <p:spPr>
          <a:xfrm>
            <a:off x="7278695" y="4343400"/>
            <a:ext cx="646105" cy="369332"/>
          </a:xfrm>
          <a:prstGeom prst="rect">
            <a:avLst/>
          </a:prstGeom>
        </p:spPr>
        <p:txBody>
          <a:bodyPr wrap="none">
            <a:spAutoFit/>
          </a:bodyPr>
          <a:lstStyle/>
          <a:p>
            <a:r>
              <a:rPr lang="en-US" dirty="0" smtClean="0">
                <a:latin typeface="Times New Roman" charset="0"/>
                <a:cs typeface="Times New Roman" charset="0"/>
              </a:rPr>
              <a:t>(4-2)</a:t>
            </a:r>
            <a:endParaRPr lang="en-US" dirty="0"/>
          </a:p>
        </p:txBody>
      </p:sp>
    </p:spTree>
    <p:extLst>
      <p:ext uri="{BB962C8B-B14F-4D97-AF65-F5344CB8AC3E}">
        <p14:creationId xmlns:p14="http://schemas.microsoft.com/office/powerpoint/2010/main" val="118614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4-6 </a:t>
            </a:r>
            <a:r>
              <a:rPr lang="en-US" dirty="0" smtClean="0">
                <a:latin typeface="Times New Roman" charset="0"/>
                <a:cs typeface="Times New Roman" charset="0"/>
              </a:rPr>
              <a:t>Weight—the </a:t>
            </a:r>
            <a:r>
              <a:rPr lang="en-US" dirty="0">
                <a:latin typeface="Times New Roman" charset="0"/>
                <a:cs typeface="Times New Roman" charset="0"/>
              </a:rPr>
              <a:t>Force of Gravity</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and </a:t>
            </a:r>
            <a:r>
              <a:rPr lang="en-US" dirty="0">
                <a:latin typeface="Times New Roman" charset="0"/>
                <a:cs typeface="Times New Roman" charset="0"/>
              </a:rPr>
              <a:t>the Normal Force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Weight is the force exerted on an object by gravity. Close to the surface of the Earth, where the gravitational force is nearly constant, the weight is: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KeyEquation_03.jpg"/>
          <p:cNvPicPr>
            <a:picLocks noChangeAspect="1"/>
          </p:cNvPicPr>
          <p:nvPr/>
        </p:nvPicPr>
        <p:blipFill rotWithShape="1">
          <a:blip r:embed="rId2">
            <a:extLst>
              <a:ext uri="{28A0092B-C50C-407E-A947-70E740481C1C}">
                <a14:useLocalDpi xmlns:a14="http://schemas.microsoft.com/office/drawing/2010/main" val="0"/>
              </a:ext>
            </a:extLst>
          </a:blip>
          <a:srcRect r="83809" b="30263"/>
          <a:stretch/>
        </p:blipFill>
        <p:spPr>
          <a:xfrm>
            <a:off x="3888042" y="3505200"/>
            <a:ext cx="1383792" cy="403860"/>
          </a:xfrm>
          <a:prstGeom prst="rect">
            <a:avLst/>
          </a:prstGeom>
        </p:spPr>
      </p:pic>
      <p:sp>
        <p:nvSpPr>
          <p:cNvPr id="6" name="Rectangle 5"/>
          <p:cNvSpPr/>
          <p:nvPr/>
        </p:nvSpPr>
        <p:spPr>
          <a:xfrm>
            <a:off x="5943600" y="3558524"/>
            <a:ext cx="646105" cy="369332"/>
          </a:xfrm>
          <a:prstGeom prst="rect">
            <a:avLst/>
          </a:prstGeom>
        </p:spPr>
        <p:txBody>
          <a:bodyPr wrap="none">
            <a:spAutoFit/>
          </a:bodyPr>
          <a:lstStyle/>
          <a:p>
            <a:r>
              <a:rPr lang="en-US" dirty="0" smtClean="0">
                <a:latin typeface="Times New Roman" charset="0"/>
                <a:cs typeface="Times New Roman" charset="0"/>
              </a:rPr>
              <a:t>(4-3)</a:t>
            </a:r>
            <a:endParaRPr lang="en-US" dirty="0"/>
          </a:p>
        </p:txBody>
      </p:sp>
    </p:spTree>
    <p:extLst>
      <p:ext uri="{BB962C8B-B14F-4D97-AF65-F5344CB8AC3E}">
        <p14:creationId xmlns:p14="http://schemas.microsoft.com/office/powerpoint/2010/main" val="158015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4-6 Weight—the Force of Gravity;</a:t>
            </a:r>
            <a:br>
              <a:rPr lang="en-US" dirty="0">
                <a:latin typeface="Times New Roman" charset="0"/>
                <a:cs typeface="Times New Roman" charset="0"/>
              </a:rPr>
            </a:br>
            <a:r>
              <a:rPr lang="en-US" dirty="0">
                <a:latin typeface="Times New Roman" charset="0"/>
                <a:cs typeface="Times New Roman" charset="0"/>
              </a:rPr>
              <a:t>and the Normal Force</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spcBef>
                <a:spcPct val="50000"/>
              </a:spcBef>
              <a:buNone/>
            </a:pPr>
            <a:r>
              <a:rPr lang="en-US" sz="2600" dirty="0">
                <a:latin typeface="Times New Roman" charset="0"/>
                <a:cs typeface="Times New Roman" charset="0"/>
              </a:rPr>
              <a:t>An object at rest must have no net force on it. If it is sitting on a table, the force of gravity is still there; what other force is there?</a:t>
            </a:r>
          </a:p>
          <a:p>
            <a:pPr marL="0" indent="0">
              <a:spcBef>
                <a:spcPct val="50000"/>
              </a:spcBef>
              <a:buNone/>
            </a:pPr>
            <a:r>
              <a:rPr lang="en-US" sz="2600" dirty="0">
                <a:latin typeface="Times New Roman" charset="0"/>
                <a:cs typeface="Times New Roman" charset="0"/>
              </a:rPr>
              <a:t>The force </a:t>
            </a:r>
            <a:r>
              <a:rPr lang="en-US" sz="2600" dirty="0" smtClean="0">
                <a:latin typeface="Times New Roman" charset="0"/>
                <a:cs typeface="Times New Roman" charset="0"/>
              </a:rPr>
              <a:t>exerted</a:t>
            </a:r>
            <a:br>
              <a:rPr lang="en-US" sz="2600" dirty="0" smtClean="0">
                <a:latin typeface="Times New Roman" charset="0"/>
                <a:cs typeface="Times New Roman" charset="0"/>
              </a:rPr>
            </a:br>
            <a:r>
              <a:rPr lang="en-US" sz="2600" dirty="0" smtClean="0">
                <a:latin typeface="Times New Roman" charset="0"/>
                <a:cs typeface="Times New Roman" charset="0"/>
              </a:rPr>
              <a:t>perpendicular </a:t>
            </a:r>
            <a:r>
              <a:rPr lang="en-US" sz="2600" dirty="0">
                <a:latin typeface="Times New Roman" charset="0"/>
                <a:cs typeface="Times New Roman" charset="0"/>
              </a:rPr>
              <a:t>to a </a:t>
            </a:r>
            <a:r>
              <a:rPr lang="en-US" sz="2600" dirty="0" smtClean="0">
                <a:latin typeface="Times New Roman" charset="0"/>
                <a:cs typeface="Times New Roman" charset="0"/>
              </a:rPr>
              <a:t>surface</a:t>
            </a:r>
            <a:br>
              <a:rPr lang="en-US" sz="2600" dirty="0" smtClean="0">
                <a:latin typeface="Times New Roman" charset="0"/>
                <a:cs typeface="Times New Roman" charset="0"/>
              </a:rPr>
            </a:br>
            <a:r>
              <a:rPr lang="en-US" sz="2600" dirty="0" smtClean="0">
                <a:latin typeface="Times New Roman" charset="0"/>
                <a:cs typeface="Times New Roman" charset="0"/>
              </a:rPr>
              <a:t>is called </a:t>
            </a:r>
            <a:r>
              <a:rPr lang="en-US" sz="2600" dirty="0">
                <a:latin typeface="Times New Roman" charset="0"/>
                <a:cs typeface="Times New Roman" charset="0"/>
              </a:rPr>
              <a:t>the normal force. </a:t>
            </a:r>
            <a:r>
              <a:rPr lang="en-US" sz="2600" dirty="0" smtClean="0">
                <a:latin typeface="Times New Roman" charset="0"/>
                <a:cs typeface="Times New Roman" charset="0"/>
              </a:rPr>
              <a:t/>
            </a:r>
            <a:br>
              <a:rPr lang="en-US" sz="2600" dirty="0" smtClean="0">
                <a:latin typeface="Times New Roman" charset="0"/>
                <a:cs typeface="Times New Roman" charset="0"/>
              </a:rPr>
            </a:br>
            <a:r>
              <a:rPr lang="en-US" sz="2600" dirty="0" smtClean="0">
                <a:latin typeface="Times New Roman" charset="0"/>
                <a:cs typeface="Times New Roman" charset="0"/>
              </a:rPr>
              <a:t>It </a:t>
            </a:r>
            <a:r>
              <a:rPr lang="en-US" sz="2600" dirty="0">
                <a:latin typeface="Times New Roman" charset="0"/>
                <a:cs typeface="Times New Roman" charset="0"/>
              </a:rPr>
              <a:t>is exactly as large as </a:t>
            </a:r>
            <a:r>
              <a:rPr lang="en-US" sz="2600" dirty="0" smtClean="0">
                <a:latin typeface="Times New Roman" charset="0"/>
                <a:cs typeface="Times New Roman" charset="0"/>
              </a:rPr>
              <a:t/>
            </a:r>
            <a:br>
              <a:rPr lang="en-US" sz="2600" dirty="0" smtClean="0">
                <a:latin typeface="Times New Roman" charset="0"/>
                <a:cs typeface="Times New Roman" charset="0"/>
              </a:rPr>
            </a:br>
            <a:r>
              <a:rPr lang="en-US" sz="2600" dirty="0" smtClean="0">
                <a:latin typeface="Times New Roman" charset="0"/>
                <a:cs typeface="Times New Roman" charset="0"/>
              </a:rPr>
              <a:t>needed </a:t>
            </a:r>
            <a:r>
              <a:rPr lang="en-US" sz="2600" dirty="0">
                <a:latin typeface="Times New Roman" charset="0"/>
                <a:cs typeface="Times New Roman" charset="0"/>
              </a:rPr>
              <a:t>to balance the </a:t>
            </a:r>
            <a:r>
              <a:rPr lang="en-US" sz="2600" dirty="0" smtClean="0">
                <a:latin typeface="Times New Roman" charset="0"/>
                <a:cs typeface="Times New Roman" charset="0"/>
              </a:rPr>
              <a:t>force</a:t>
            </a:r>
            <a:br>
              <a:rPr lang="en-US" sz="2600" dirty="0" smtClean="0">
                <a:latin typeface="Times New Roman" charset="0"/>
                <a:cs typeface="Times New Roman" charset="0"/>
              </a:rPr>
            </a:br>
            <a:r>
              <a:rPr lang="en-US" sz="2600" dirty="0" smtClean="0">
                <a:latin typeface="Times New Roman" charset="0"/>
                <a:cs typeface="Times New Roman" charset="0"/>
              </a:rPr>
              <a:t>from </a:t>
            </a:r>
            <a:r>
              <a:rPr lang="en-US" sz="2600" dirty="0">
                <a:latin typeface="Times New Roman" charset="0"/>
                <a:cs typeface="Times New Roman" charset="0"/>
              </a:rPr>
              <a:t>the object (if the </a:t>
            </a:r>
            <a:r>
              <a:rPr lang="en-US" sz="2600" dirty="0" smtClean="0">
                <a:latin typeface="Times New Roman" charset="0"/>
                <a:cs typeface="Times New Roman" charset="0"/>
              </a:rPr>
              <a:t/>
            </a:r>
            <a:br>
              <a:rPr lang="en-US" sz="2600" dirty="0" smtClean="0">
                <a:latin typeface="Times New Roman" charset="0"/>
                <a:cs typeface="Times New Roman" charset="0"/>
              </a:rPr>
            </a:br>
            <a:r>
              <a:rPr lang="en-US" sz="2600" dirty="0" smtClean="0">
                <a:latin typeface="Times New Roman" charset="0"/>
                <a:cs typeface="Times New Roman" charset="0"/>
              </a:rPr>
              <a:t>required </a:t>
            </a:r>
            <a:r>
              <a:rPr lang="en-US" sz="2600" dirty="0">
                <a:latin typeface="Times New Roman" charset="0"/>
                <a:cs typeface="Times New Roman" charset="0"/>
              </a:rPr>
              <a:t>force gets too big, </a:t>
            </a:r>
            <a:r>
              <a:rPr lang="en-US" sz="2600" dirty="0" smtClean="0">
                <a:latin typeface="Times New Roman" charset="0"/>
                <a:cs typeface="Times New Roman" charset="0"/>
              </a:rPr>
              <a:t/>
            </a:r>
            <a:br>
              <a:rPr lang="en-US" sz="2600" dirty="0" smtClean="0">
                <a:latin typeface="Times New Roman" charset="0"/>
                <a:cs typeface="Times New Roman" charset="0"/>
              </a:rPr>
            </a:br>
            <a:r>
              <a:rPr lang="en-US" sz="2600" dirty="0" smtClean="0">
                <a:latin typeface="Times New Roman" charset="0"/>
                <a:cs typeface="Times New Roman" charset="0"/>
              </a:rPr>
              <a:t>something </a:t>
            </a:r>
            <a:r>
              <a:rPr lang="en-US" sz="2600" dirty="0">
                <a:latin typeface="Times New Roman" charset="0"/>
                <a:cs typeface="Times New Roman" charset="0"/>
              </a:rPr>
              <a:t>breaks!</a:t>
            </a:r>
            <a:r>
              <a:rPr lang="en-US" sz="2600" dirty="0" smtClean="0">
                <a:latin typeface="Times New Roman" charset="0"/>
                <a:cs typeface="Times New Roman" charset="0"/>
              </a:rPr>
              <a:t>)</a:t>
            </a:r>
            <a:endParaRPr lang="en-US" sz="26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14_Figure.jpg"/>
          <p:cNvPicPr>
            <a:picLocks noChangeAspect="1"/>
          </p:cNvPicPr>
          <p:nvPr/>
        </p:nvPicPr>
        <p:blipFill rotWithShape="1">
          <a:blip r:embed="rId2">
            <a:extLst>
              <a:ext uri="{28A0092B-C50C-407E-A947-70E740481C1C}">
                <a14:useLocalDpi xmlns:a14="http://schemas.microsoft.com/office/drawing/2010/main" val="0"/>
              </a:ext>
            </a:extLst>
          </a:blip>
          <a:srcRect b="4167"/>
          <a:stretch/>
        </p:blipFill>
        <p:spPr>
          <a:xfrm>
            <a:off x="4541838" y="2887663"/>
            <a:ext cx="4345836" cy="3289300"/>
          </a:xfrm>
          <a:prstGeom prst="rect">
            <a:avLst/>
          </a:prstGeom>
        </p:spPr>
      </p:pic>
    </p:spTree>
    <p:extLst>
      <p:ext uri="{BB962C8B-B14F-4D97-AF65-F5344CB8AC3E}">
        <p14:creationId xmlns:p14="http://schemas.microsoft.com/office/powerpoint/2010/main" val="71780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4-7 Solving Problems with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Laws—  </a:t>
            </a:r>
            <a:r>
              <a:rPr lang="en-US" dirty="0">
                <a:latin typeface="Times New Roman" charset="0"/>
                <a:cs typeface="Times New Roman" charset="0"/>
              </a:rPr>
              <a:t>	Free-Body Diagrams</a:t>
            </a:r>
          </a:p>
        </p:txBody>
      </p:sp>
      <p:sp>
        <p:nvSpPr>
          <p:cNvPr id="3" name="Content Placeholder 2"/>
          <p:cNvSpPr>
            <a:spLocks noGrp="1"/>
          </p:cNvSpPr>
          <p:nvPr>
            <p:ph idx="1"/>
          </p:nvPr>
        </p:nvSpPr>
        <p:spPr>
          <a:xfrm>
            <a:off x="457200" y="1600200"/>
            <a:ext cx="4168648" cy="4892675"/>
          </a:xfrm>
        </p:spPr>
        <p:txBody>
          <a:bodyPr/>
          <a:lstStyle/>
          <a:p>
            <a:pPr>
              <a:spcBef>
                <a:spcPct val="50000"/>
              </a:spcBef>
              <a:buFontTx/>
              <a:buAutoNum type="arabicPeriod"/>
            </a:pPr>
            <a:r>
              <a:rPr lang="en-US" dirty="0" smtClean="0">
                <a:latin typeface="Times New Roman" charset="0"/>
                <a:cs typeface="Times New Roman" charset="0"/>
              </a:rPr>
              <a:t> Draw </a:t>
            </a:r>
            <a:r>
              <a:rPr lang="en-US" dirty="0">
                <a:latin typeface="Times New Roman" charset="0"/>
                <a:cs typeface="Times New Roman" charset="0"/>
              </a:rPr>
              <a:t>a sketch.</a:t>
            </a:r>
          </a:p>
          <a:p>
            <a:pPr>
              <a:spcBef>
                <a:spcPct val="50000"/>
              </a:spcBef>
              <a:buFontTx/>
              <a:buAutoNum type="arabicPeriod"/>
            </a:pPr>
            <a:r>
              <a:rPr lang="en-US" dirty="0" smtClean="0">
                <a:latin typeface="Times New Roman" charset="0"/>
                <a:cs typeface="Times New Roman" charset="0"/>
              </a:rPr>
              <a:t> For </a:t>
            </a:r>
            <a:r>
              <a:rPr lang="en-US" dirty="0">
                <a:latin typeface="Times New Roman" charset="0"/>
                <a:cs typeface="Times New Roman" charset="0"/>
              </a:rPr>
              <a:t>one object, draw a </a:t>
            </a:r>
            <a:r>
              <a:rPr lang="en-US" dirty="0" smtClean="0">
                <a:latin typeface="Times New Roman" charset="0"/>
                <a:cs typeface="Times New Roman" charset="0"/>
              </a:rPr>
              <a:t>free-body diagram, showing all the forces acting </a:t>
            </a:r>
            <a:r>
              <a:rPr lang="en-US" i="1" dirty="0" smtClean="0">
                <a:latin typeface="Times New Roman" charset="0"/>
                <a:cs typeface="Times New Roman" charset="0"/>
              </a:rPr>
              <a:t>on</a:t>
            </a:r>
            <a:r>
              <a:rPr lang="en-US" dirty="0" smtClean="0">
                <a:latin typeface="Times New Roman" charset="0"/>
                <a:cs typeface="Times New Roman" charset="0"/>
              </a:rPr>
              <a:t> the object. Make the magnitudes and directions as accurate as you can. Label each force. If there are multiple objects, draw a separate diagram for each.</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04_19_FigureA.jpg"/>
          <p:cNvPicPr>
            <a:picLocks noChangeAspect="1"/>
          </p:cNvPicPr>
          <p:nvPr/>
        </p:nvPicPr>
        <p:blipFill rotWithShape="1">
          <a:blip r:embed="rId2">
            <a:extLst>
              <a:ext uri="{28A0092B-C50C-407E-A947-70E740481C1C}">
                <a14:useLocalDpi xmlns:a14="http://schemas.microsoft.com/office/drawing/2010/main" val="0"/>
              </a:ext>
            </a:extLst>
          </a:blip>
          <a:srcRect b="3853"/>
          <a:stretch/>
        </p:blipFill>
        <p:spPr>
          <a:xfrm>
            <a:off x="4651248" y="1676400"/>
            <a:ext cx="4492752" cy="4436872"/>
          </a:xfrm>
          <a:prstGeom prst="rect">
            <a:avLst/>
          </a:prstGeom>
        </p:spPr>
      </p:pic>
    </p:spTree>
    <p:extLst>
      <p:ext uri="{BB962C8B-B14F-4D97-AF65-F5344CB8AC3E}">
        <p14:creationId xmlns:p14="http://schemas.microsoft.com/office/powerpoint/2010/main" val="296244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19_FigureB.jpg"/>
          <p:cNvPicPr>
            <a:picLocks noChangeAspect="1"/>
          </p:cNvPicPr>
          <p:nvPr/>
        </p:nvPicPr>
        <p:blipFill rotWithShape="1">
          <a:blip r:embed="rId2">
            <a:extLst>
              <a:ext uri="{28A0092B-C50C-407E-A947-70E740481C1C}">
                <a14:useLocalDpi xmlns:a14="http://schemas.microsoft.com/office/drawing/2010/main" val="0"/>
              </a:ext>
            </a:extLst>
          </a:blip>
          <a:srcRect b="4271"/>
          <a:stretch/>
        </p:blipFill>
        <p:spPr>
          <a:xfrm>
            <a:off x="533400" y="3505200"/>
            <a:ext cx="3499103" cy="3124199"/>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4-7 Solving Problems with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Laws—  </a:t>
            </a:r>
            <a:r>
              <a:rPr lang="en-US" dirty="0">
                <a:latin typeface="Times New Roman" charset="0"/>
                <a:cs typeface="Times New Roman" charset="0"/>
              </a:rPr>
              <a:t>	Free-Body Diagrams</a:t>
            </a:r>
          </a:p>
        </p:txBody>
      </p:sp>
      <p:sp>
        <p:nvSpPr>
          <p:cNvPr id="3" name="Content Placeholder 2"/>
          <p:cNvSpPr>
            <a:spLocks noGrp="1"/>
          </p:cNvSpPr>
          <p:nvPr>
            <p:ph idx="1"/>
          </p:nvPr>
        </p:nvSpPr>
        <p:spPr>
          <a:xfrm>
            <a:off x="457200" y="1600200"/>
            <a:ext cx="8229600" cy="4892675"/>
          </a:xfrm>
        </p:spPr>
        <p:txBody>
          <a:bodyPr/>
          <a:lstStyle/>
          <a:p>
            <a:pPr marL="468630" indent="-514350">
              <a:spcBef>
                <a:spcPct val="50000"/>
              </a:spcBef>
              <a:buFont typeface="+mj-lt"/>
              <a:buAutoNum type="arabicPeriod" startAt="3"/>
            </a:pPr>
            <a:r>
              <a:rPr lang="en-US" dirty="0" smtClean="0">
                <a:latin typeface="Times New Roman" charset="0"/>
                <a:cs typeface="Times New Roman" charset="0"/>
              </a:rPr>
              <a:t>Resolve </a:t>
            </a:r>
            <a:r>
              <a:rPr lang="en-US" dirty="0">
                <a:latin typeface="Times New Roman" charset="0"/>
                <a:cs typeface="Times New Roman" charset="0"/>
              </a:rPr>
              <a:t>vectors into components.</a:t>
            </a:r>
          </a:p>
          <a:p>
            <a:pPr marL="468630" indent="-514350">
              <a:spcBef>
                <a:spcPct val="50000"/>
              </a:spcBef>
              <a:buFont typeface="+mj-lt"/>
              <a:buAutoNum type="arabicPeriod" startAt="3"/>
            </a:pPr>
            <a:r>
              <a:rPr lang="en-US" dirty="0">
                <a:latin typeface="Times New Roman" charset="0"/>
                <a:cs typeface="Times New Roman" charset="0"/>
              </a:rPr>
              <a:t> Apply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 to each component.</a:t>
            </a:r>
          </a:p>
          <a:p>
            <a:pPr marL="468630" indent="-514350">
              <a:spcBef>
                <a:spcPct val="50000"/>
              </a:spcBef>
              <a:buFont typeface="+mj-lt"/>
              <a:buAutoNum type="arabicPeriod" startAt="3"/>
            </a:pPr>
            <a:r>
              <a:rPr lang="en-US" dirty="0">
                <a:latin typeface="Times New Roman" charset="0"/>
                <a:cs typeface="Times New Roman" charset="0"/>
              </a:rPr>
              <a:t> Solve.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04_19_FigureC.jpg"/>
          <p:cNvPicPr>
            <a:picLocks noChangeAspect="1"/>
          </p:cNvPicPr>
          <p:nvPr/>
        </p:nvPicPr>
        <p:blipFill rotWithShape="1">
          <a:blip r:embed="rId3">
            <a:extLst>
              <a:ext uri="{28A0092B-C50C-407E-A947-70E740481C1C}">
                <a14:useLocalDpi xmlns:a14="http://schemas.microsoft.com/office/drawing/2010/main" val="0"/>
              </a:ext>
            </a:extLst>
          </a:blip>
          <a:srcRect b="7700"/>
          <a:stretch/>
        </p:blipFill>
        <p:spPr>
          <a:xfrm>
            <a:off x="4648200" y="4038600"/>
            <a:ext cx="4147122" cy="2074035"/>
          </a:xfrm>
          <a:prstGeom prst="rect">
            <a:avLst/>
          </a:prstGeom>
        </p:spPr>
      </p:pic>
    </p:spTree>
    <p:extLst>
      <p:ext uri="{BB962C8B-B14F-4D97-AF65-F5344CB8AC3E}">
        <p14:creationId xmlns:p14="http://schemas.microsoft.com/office/powerpoint/2010/main" val="66707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4-7 Solving Problems with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Laws—  </a:t>
            </a:r>
            <a:r>
              <a:rPr lang="en-US" dirty="0">
                <a:latin typeface="Times New Roman" charset="0"/>
                <a:cs typeface="Times New Roman" charset="0"/>
              </a:rPr>
              <a:t>	Free-Body Diagrams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When a cord or rope pulls on an object, it is said to be under tension, and the force it exerts is called a tension force.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22_FigureA.jpg"/>
          <p:cNvPicPr>
            <a:picLocks noChangeAspect="1"/>
          </p:cNvPicPr>
          <p:nvPr/>
        </p:nvPicPr>
        <p:blipFill rotWithShape="1">
          <a:blip r:embed="rId2">
            <a:extLst>
              <a:ext uri="{28A0092B-C50C-407E-A947-70E740481C1C}">
                <a14:useLocalDpi xmlns:a14="http://schemas.microsoft.com/office/drawing/2010/main" val="0"/>
              </a:ext>
            </a:extLst>
          </a:blip>
          <a:srcRect b="7289"/>
          <a:stretch/>
        </p:blipFill>
        <p:spPr>
          <a:xfrm>
            <a:off x="1132650" y="3505200"/>
            <a:ext cx="6894576" cy="2209800"/>
          </a:xfrm>
          <a:prstGeom prst="rect">
            <a:avLst/>
          </a:prstGeom>
        </p:spPr>
      </p:pic>
    </p:spTree>
    <p:extLst>
      <p:ext uri="{BB962C8B-B14F-4D97-AF65-F5344CB8AC3E}">
        <p14:creationId xmlns:p14="http://schemas.microsoft.com/office/powerpoint/2010/main" val="324172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26_Figure.jpg"/>
          <p:cNvPicPr>
            <a:picLocks noChangeAspect="1"/>
          </p:cNvPicPr>
          <p:nvPr/>
        </p:nvPicPr>
        <p:blipFill rotWithShape="1">
          <a:blip r:embed="rId2">
            <a:extLst>
              <a:ext uri="{28A0092B-C50C-407E-A947-70E740481C1C}">
                <a14:useLocalDpi xmlns:a14="http://schemas.microsoft.com/office/drawing/2010/main" val="0"/>
              </a:ext>
            </a:extLst>
          </a:blip>
          <a:srcRect b="2890"/>
          <a:stretch/>
        </p:blipFill>
        <p:spPr>
          <a:xfrm>
            <a:off x="457200" y="1295400"/>
            <a:ext cx="2590800" cy="2940878"/>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a:xfrm>
            <a:off x="457200" y="1600200"/>
            <a:ext cx="8229600" cy="4892675"/>
          </a:xfrm>
        </p:spPr>
        <p:txBody>
          <a:bodyPr/>
          <a:lstStyle/>
          <a:p>
            <a:pPr marL="3492500" indent="-3492500">
              <a:buNone/>
              <a:tabLst>
                <a:tab pos="3492500" algn="l"/>
              </a:tabLst>
            </a:pPr>
            <a:r>
              <a:rPr lang="en-US" dirty="0" smtClean="0">
                <a:latin typeface="Times New Roman" charset="0"/>
                <a:cs typeface="Times New Roman" charset="0"/>
              </a:rPr>
              <a:t>	On </a:t>
            </a:r>
            <a:r>
              <a:rPr lang="en-US" dirty="0">
                <a:latin typeface="Times New Roman" charset="0"/>
                <a:cs typeface="Times New Roman" charset="0"/>
              </a:rPr>
              <a:t>a microscopic scale, most surfaces are rough. The exact details are not yet known, but the force can be modeled in a simple way.</a:t>
            </a:r>
          </a:p>
          <a:p>
            <a:pPr marL="0" indent="0">
              <a:buNone/>
            </a:pPr>
            <a:endParaRPr lang="en-US" dirty="0" smtClean="0">
              <a:latin typeface="Times New Roman" charset="0"/>
              <a:cs typeface="Times New Roman" charset="0"/>
            </a:endParaRPr>
          </a:p>
          <a:p>
            <a:pPr marL="0" indent="0">
              <a:buNone/>
            </a:pPr>
            <a:r>
              <a:rPr lang="en-US" dirty="0" smtClean="0">
                <a:latin typeface="Times New Roman" charset="0"/>
                <a:cs typeface="Times New Roman" charset="0"/>
              </a:rPr>
              <a:t>For kinetic—sliding—friction</a:t>
            </a:r>
            <a:r>
              <a:rPr lang="en-US" dirty="0">
                <a:latin typeface="Times New Roman" charset="0"/>
                <a:cs typeface="Times New Roman" charset="0"/>
              </a:rPr>
              <a:t>, we write:</a:t>
            </a:r>
          </a:p>
          <a:p>
            <a:pPr marL="0" indent="0">
              <a:buNone/>
            </a:pPr>
            <a:r>
              <a:rPr lang="en-US" i="1" dirty="0" err="1" smtClean="0">
                <a:latin typeface="Times New Roman" charset="0"/>
                <a:cs typeface="Times New Roman" charset="0"/>
              </a:rPr>
              <a:t>μ</a:t>
            </a:r>
            <a:r>
              <a:rPr lang="en-US" baseline="-25000" dirty="0" err="1" smtClean="0">
                <a:latin typeface="Times New Roman" charset="0"/>
                <a:cs typeface="Times New Roman" charset="0"/>
              </a:rPr>
              <a:t>k</a:t>
            </a:r>
            <a:r>
              <a:rPr lang="en-US" dirty="0" smtClean="0">
                <a:latin typeface="Times New Roman" charset="0"/>
                <a:cs typeface="Times New Roman" charset="0"/>
              </a:rPr>
              <a:t> </a:t>
            </a:r>
            <a:r>
              <a:rPr lang="en-US" dirty="0">
                <a:latin typeface="Times New Roman" charset="0"/>
                <a:cs typeface="Times New Roman" charset="0"/>
              </a:rPr>
              <a:t>is the coefficient of kinetic friction, and is different for every pair of surfaces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0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4454652"/>
            <a:ext cx="1560576" cy="384048"/>
          </a:xfrm>
          <a:prstGeom prst="rect">
            <a:avLst/>
          </a:prstGeom>
        </p:spPr>
      </p:pic>
    </p:spTree>
    <p:extLst>
      <p:ext uri="{BB962C8B-B14F-4D97-AF65-F5344CB8AC3E}">
        <p14:creationId xmlns:p14="http://schemas.microsoft.com/office/powerpoint/2010/main" val="199971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This table lists the measured values of some coefficients of friction. Note that the coefficient depends on both surfaces.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2_Table.jpg"/>
          <p:cNvPicPr>
            <a:picLocks noChangeAspect="1"/>
          </p:cNvPicPr>
          <p:nvPr/>
        </p:nvPicPr>
        <p:blipFill rotWithShape="1">
          <a:blip r:embed="rId2">
            <a:extLst>
              <a:ext uri="{28A0092B-C50C-407E-A947-70E740481C1C}">
                <a14:useLocalDpi xmlns:a14="http://schemas.microsoft.com/office/drawing/2010/main" val="0"/>
              </a:ext>
            </a:extLst>
          </a:blip>
          <a:srcRect b="3572"/>
          <a:stretch/>
        </p:blipFill>
        <p:spPr>
          <a:xfrm>
            <a:off x="2057400" y="2672848"/>
            <a:ext cx="6629400" cy="3789031"/>
          </a:xfrm>
          <a:prstGeom prst="rect">
            <a:avLst/>
          </a:prstGeom>
        </p:spPr>
      </p:pic>
    </p:spTree>
    <p:extLst>
      <p:ext uri="{BB962C8B-B14F-4D97-AF65-F5344CB8AC3E}">
        <p14:creationId xmlns:p14="http://schemas.microsoft.com/office/powerpoint/2010/main" val="332770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4</a:t>
            </a:r>
            <a:endParaRPr lang="en-US" dirty="0"/>
          </a:p>
        </p:txBody>
      </p:sp>
      <p:sp>
        <p:nvSpPr>
          <p:cNvPr id="3" name="Content Placeholder 2"/>
          <p:cNvSpPr>
            <a:spLocks noGrp="1"/>
          </p:cNvSpPr>
          <p:nvPr>
            <p:ph idx="1"/>
          </p:nvPr>
        </p:nvSpPr>
        <p:spPr>
          <a:xfrm>
            <a:off x="457200" y="1600200"/>
            <a:ext cx="8610600" cy="4892675"/>
          </a:xfrm>
        </p:spPr>
        <p:txBody>
          <a:bodyPr/>
          <a:lstStyle/>
          <a:p>
            <a:pPr>
              <a:spcBef>
                <a:spcPts val="1080"/>
              </a:spcBef>
              <a:buFontTx/>
              <a:buChar char="•"/>
            </a:pPr>
            <a:r>
              <a:rPr lang="en-US" dirty="0" smtClean="0">
                <a:latin typeface="Times New Roman" charset="0"/>
                <a:cs typeface="Times New Roman" charset="0"/>
              </a:rPr>
              <a:t>Force</a:t>
            </a:r>
            <a:endParaRPr lang="en-US" dirty="0">
              <a:latin typeface="Times New Roman" charset="0"/>
              <a:cs typeface="Times New Roman" charset="0"/>
            </a:endParaRPr>
          </a:p>
          <a:p>
            <a:pPr>
              <a:spcBef>
                <a:spcPts val="1080"/>
              </a:spcBef>
              <a:buFontTx/>
              <a:buChar char="•"/>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First Law of Motion</a:t>
            </a:r>
          </a:p>
          <a:p>
            <a:pPr>
              <a:spcBef>
                <a:spcPts val="1080"/>
              </a:spcBef>
              <a:buFontTx/>
              <a:buChar char="•"/>
            </a:pPr>
            <a:r>
              <a:rPr lang="en-US" dirty="0" smtClean="0">
                <a:latin typeface="Times New Roman" charset="0"/>
                <a:cs typeface="Times New Roman" charset="0"/>
              </a:rPr>
              <a:t>Mass</a:t>
            </a:r>
            <a:endParaRPr lang="en-US" dirty="0">
              <a:latin typeface="Times New Roman" charset="0"/>
              <a:cs typeface="Times New Roman" charset="0"/>
            </a:endParaRPr>
          </a:p>
          <a:p>
            <a:pPr>
              <a:spcBef>
                <a:spcPts val="1080"/>
              </a:spcBef>
              <a:buFontTx/>
              <a:buChar char="•"/>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 of Motion</a:t>
            </a:r>
          </a:p>
          <a:p>
            <a:pPr>
              <a:spcBef>
                <a:spcPts val="1080"/>
              </a:spcBef>
              <a:buFontTx/>
              <a:buChar char="•"/>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 of Motion</a:t>
            </a:r>
          </a:p>
          <a:p>
            <a:pPr>
              <a:spcBef>
                <a:spcPts val="1080"/>
              </a:spcBef>
              <a:buFontTx/>
              <a:buChar char="•"/>
            </a:pPr>
            <a:r>
              <a:rPr lang="en-US" dirty="0" smtClean="0">
                <a:latin typeface="Times New Roman" charset="0"/>
                <a:cs typeface="Times New Roman" charset="0"/>
              </a:rPr>
              <a:t>Weight—the </a:t>
            </a:r>
            <a:r>
              <a:rPr lang="en-US" dirty="0">
                <a:latin typeface="Times New Roman" charset="0"/>
                <a:cs typeface="Times New Roman" charset="0"/>
              </a:rPr>
              <a:t>Force of Gravity; and the Normal </a:t>
            </a:r>
            <a:r>
              <a:rPr lang="en-US" dirty="0" smtClean="0">
                <a:latin typeface="Times New Roman" charset="0"/>
                <a:cs typeface="Times New Roman" charset="0"/>
              </a:rPr>
              <a:t>Force</a:t>
            </a:r>
          </a:p>
          <a:p>
            <a:pPr defTabSz="339725">
              <a:spcBef>
                <a:spcPts val="1080"/>
              </a:spcBef>
              <a:buFontTx/>
              <a:buChar char="•"/>
            </a:pPr>
            <a:r>
              <a:rPr lang="en-US" dirty="0" smtClean="0">
                <a:latin typeface="Times New Roman" charset="0"/>
                <a:cs typeface="Times New Roman" charset="0"/>
              </a:rPr>
              <a:t>Solving </a:t>
            </a:r>
            <a:r>
              <a:rPr lang="en-US" dirty="0">
                <a:latin typeface="Times New Roman" charset="0"/>
                <a:cs typeface="Times New Roman" charset="0"/>
              </a:rPr>
              <a:t>Problems with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Laws: </a:t>
            </a:r>
            <a:r>
              <a:rPr lang="en-US" dirty="0" smtClean="0">
                <a:latin typeface="Times New Roman" charset="0"/>
                <a:cs typeface="Times New Roman" charset="0"/>
              </a:rPr>
              <a:t>Free-Body  	Diagrams</a:t>
            </a:r>
            <a:endParaRPr lang="en-US" dirty="0">
              <a:latin typeface="Times New Roman" charset="0"/>
              <a:cs typeface="Times New Roman" charset="0"/>
            </a:endParaRPr>
          </a:p>
          <a:p>
            <a:pPr>
              <a:spcBef>
                <a:spcPts val="1080"/>
              </a:spcBef>
              <a:buFontTx/>
              <a:buChar char="•"/>
            </a:pPr>
            <a:r>
              <a:rPr lang="en-US" dirty="0" smtClean="0">
                <a:latin typeface="Times New Roman" charset="0"/>
                <a:cs typeface="Times New Roman" charset="0"/>
              </a:rPr>
              <a:t>Problems </a:t>
            </a:r>
            <a:r>
              <a:rPr lang="en-US" dirty="0">
                <a:latin typeface="Times New Roman" charset="0"/>
                <a:cs typeface="Times New Roman" charset="0"/>
              </a:rPr>
              <a:t>Involving Friction, </a:t>
            </a:r>
            <a:r>
              <a:rPr lang="en-US" dirty="0" smtClean="0">
                <a:latin typeface="Times New Roman" charset="0"/>
                <a:cs typeface="Times New Roman" charset="0"/>
              </a:rPr>
              <a:t>Inclines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Static friction is the frictional force between two surfaces that are not moving along each other. Static friction keeps objects on inclines from sliding, and keeps objects from moving when a force is first applied.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094.jpg"/>
          <p:cNvPicPr>
            <a:picLocks noChangeAspect="1"/>
          </p:cNvPicPr>
          <p:nvPr/>
        </p:nvPicPr>
        <p:blipFill rotWithShape="1">
          <a:blip r:embed="rId2">
            <a:extLst>
              <a:ext uri="{28A0092B-C50C-407E-A947-70E740481C1C}">
                <a14:useLocalDpi xmlns:a14="http://schemas.microsoft.com/office/drawing/2010/main" val="0"/>
              </a:ext>
            </a:extLst>
          </a:blip>
          <a:srcRect l="1" r="5112"/>
          <a:stretch/>
        </p:blipFill>
        <p:spPr>
          <a:xfrm>
            <a:off x="3822700" y="3962400"/>
            <a:ext cx="1527048" cy="377952"/>
          </a:xfrm>
          <a:prstGeom prst="rect">
            <a:avLst/>
          </a:prstGeom>
        </p:spPr>
      </p:pic>
    </p:spTree>
    <p:extLst>
      <p:ext uri="{BB962C8B-B14F-4D97-AF65-F5344CB8AC3E}">
        <p14:creationId xmlns:p14="http://schemas.microsoft.com/office/powerpoint/2010/main" val="2225234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static frictional force increases as the applied force increases, until it reaches its maximum. Then the object starts to move, and the kinetic frictional force takes over.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28_Figure.jpg"/>
          <p:cNvPicPr>
            <a:picLocks noChangeAspect="1"/>
          </p:cNvPicPr>
          <p:nvPr/>
        </p:nvPicPr>
        <p:blipFill rotWithShape="1">
          <a:blip r:embed="rId2">
            <a:extLst>
              <a:ext uri="{28A0092B-C50C-407E-A947-70E740481C1C}">
                <a14:useLocalDpi xmlns:a14="http://schemas.microsoft.com/office/drawing/2010/main" val="0"/>
              </a:ext>
            </a:extLst>
          </a:blip>
          <a:srcRect b="3295"/>
          <a:stretch/>
        </p:blipFill>
        <p:spPr>
          <a:xfrm>
            <a:off x="2560638" y="3162122"/>
            <a:ext cx="4038600" cy="3492677"/>
          </a:xfrm>
          <a:prstGeom prst="rect">
            <a:avLst/>
          </a:prstGeom>
        </p:spPr>
      </p:pic>
    </p:spTree>
    <p:extLst>
      <p:ext uri="{BB962C8B-B14F-4D97-AF65-F5344CB8AC3E}">
        <p14:creationId xmlns:p14="http://schemas.microsoft.com/office/powerpoint/2010/main" val="3941799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4_33_Figure.jpg"/>
          <p:cNvPicPr>
            <a:picLocks noChangeAspect="1"/>
          </p:cNvPicPr>
          <p:nvPr/>
        </p:nvPicPr>
        <p:blipFill rotWithShape="1">
          <a:blip r:embed="rId2">
            <a:extLst>
              <a:ext uri="{28A0092B-C50C-407E-A947-70E740481C1C}">
                <a14:useLocalDpi xmlns:a14="http://schemas.microsoft.com/office/drawing/2010/main" val="0"/>
              </a:ext>
            </a:extLst>
          </a:blip>
          <a:srcRect b="4279"/>
          <a:stretch/>
        </p:blipFill>
        <p:spPr>
          <a:xfrm>
            <a:off x="4724400" y="3505200"/>
            <a:ext cx="4191000" cy="3112006"/>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4-8 Problems Involving Friction, Inclines</a:t>
            </a:r>
          </a:p>
        </p:txBody>
      </p:sp>
      <p:sp>
        <p:nvSpPr>
          <p:cNvPr id="3" name="Content Placeholder 2"/>
          <p:cNvSpPr>
            <a:spLocks noGrp="1"/>
          </p:cNvSpPr>
          <p:nvPr>
            <p:ph idx="1"/>
          </p:nvPr>
        </p:nvSpPr>
        <p:spPr>
          <a:xfrm>
            <a:off x="457200" y="1600200"/>
            <a:ext cx="8229600" cy="5067300"/>
          </a:xfrm>
        </p:spPr>
        <p:txBody>
          <a:bodyPr/>
          <a:lstStyle/>
          <a:p>
            <a:pPr marL="0" indent="0">
              <a:spcBef>
                <a:spcPct val="50000"/>
              </a:spcBef>
              <a:buNone/>
            </a:pPr>
            <a:r>
              <a:rPr lang="en-US" dirty="0">
                <a:latin typeface="Times New Roman" charset="0"/>
                <a:cs typeface="Times New Roman" charset="0"/>
              </a:rPr>
              <a:t>An object sliding down an incline has three forces acting on it: the normal force, gravity, and the frictional force.</a:t>
            </a:r>
          </a:p>
          <a:p>
            <a:pPr>
              <a:spcBef>
                <a:spcPct val="50000"/>
              </a:spcBef>
              <a:buFontTx/>
              <a:buChar char="•"/>
            </a:pPr>
            <a:r>
              <a:rPr lang="en-US" sz="2600" dirty="0" smtClean="0">
                <a:latin typeface="Times New Roman" charset="0"/>
                <a:cs typeface="Times New Roman" charset="0"/>
              </a:rPr>
              <a:t>The </a:t>
            </a:r>
            <a:r>
              <a:rPr lang="en-US" sz="2600" dirty="0">
                <a:latin typeface="Times New Roman" charset="0"/>
                <a:cs typeface="Times New Roman" charset="0"/>
              </a:rPr>
              <a:t>normal force is always perpendicular to the surface. </a:t>
            </a:r>
          </a:p>
          <a:p>
            <a:pPr>
              <a:spcBef>
                <a:spcPct val="50000"/>
              </a:spcBef>
              <a:buFontTx/>
              <a:buChar char="•"/>
            </a:pPr>
            <a:r>
              <a:rPr lang="en-US" sz="2600" dirty="0" smtClean="0">
                <a:latin typeface="Times New Roman" charset="0"/>
                <a:cs typeface="Times New Roman" charset="0"/>
              </a:rPr>
              <a:t>The </a:t>
            </a:r>
            <a:r>
              <a:rPr lang="en-US" sz="2600" dirty="0">
                <a:latin typeface="Times New Roman" charset="0"/>
                <a:cs typeface="Times New Roman" charset="0"/>
              </a:rPr>
              <a:t>friction force </a:t>
            </a:r>
            <a:r>
              <a:rPr lang="en-US" sz="2600" dirty="0" smtClean="0">
                <a:latin typeface="Times New Roman" charset="0"/>
                <a:cs typeface="Times New Roman" charset="0"/>
              </a:rPr>
              <a:t>is parallel </a:t>
            </a:r>
            <a:r>
              <a:rPr lang="en-US" sz="2600" dirty="0">
                <a:latin typeface="Times New Roman" charset="0"/>
                <a:cs typeface="Times New Roman" charset="0"/>
              </a:rPr>
              <a:t>to it. </a:t>
            </a:r>
          </a:p>
          <a:p>
            <a:pPr>
              <a:spcBef>
                <a:spcPct val="50000"/>
              </a:spcBef>
              <a:buFontTx/>
              <a:buChar char="•"/>
            </a:pPr>
            <a:r>
              <a:rPr lang="en-US" sz="2600" dirty="0" smtClean="0">
                <a:latin typeface="Times New Roman" charset="0"/>
                <a:cs typeface="Times New Roman" charset="0"/>
              </a:rPr>
              <a:t>The </a:t>
            </a:r>
            <a:r>
              <a:rPr lang="en-US" sz="2600" dirty="0">
                <a:latin typeface="Times New Roman" charset="0"/>
                <a:cs typeface="Times New Roman" charset="0"/>
              </a:rPr>
              <a:t>gravitational </a:t>
            </a:r>
            <a:r>
              <a:rPr lang="en-US" sz="2600" dirty="0" smtClean="0">
                <a:latin typeface="Times New Roman" charset="0"/>
                <a:cs typeface="Times New Roman" charset="0"/>
              </a:rPr>
              <a:t>force</a:t>
            </a:r>
            <a:br>
              <a:rPr lang="en-US" sz="2600" dirty="0" smtClean="0">
                <a:latin typeface="Times New Roman" charset="0"/>
                <a:cs typeface="Times New Roman" charset="0"/>
              </a:rPr>
            </a:br>
            <a:r>
              <a:rPr lang="en-US" sz="2600" dirty="0" smtClean="0">
                <a:latin typeface="Times New Roman" charset="0"/>
                <a:cs typeface="Times New Roman" charset="0"/>
              </a:rPr>
              <a:t>points </a:t>
            </a:r>
            <a:r>
              <a:rPr lang="en-US" sz="2600" dirty="0">
                <a:latin typeface="Times New Roman" charset="0"/>
                <a:cs typeface="Times New Roman" charset="0"/>
              </a:rPr>
              <a:t>down</a:t>
            </a:r>
            <a:r>
              <a:rPr lang="en-US" dirty="0" smtClean="0">
                <a:latin typeface="Times New Roman" charset="0"/>
                <a:cs typeface="Times New Roman" charset="0"/>
              </a:rPr>
              <a:t>.</a:t>
            </a:r>
          </a:p>
          <a:p>
            <a:pPr marL="0" indent="0">
              <a:spcBef>
                <a:spcPct val="50000"/>
              </a:spcBef>
              <a:buNone/>
            </a:pPr>
            <a:r>
              <a:rPr lang="en-US" sz="2400" dirty="0" smtClean="0">
                <a:latin typeface="Times New Roman" charset="0"/>
                <a:cs typeface="Times New Roman" charset="0"/>
              </a:rPr>
              <a:t>If </a:t>
            </a:r>
            <a:r>
              <a:rPr lang="en-US" sz="2400" dirty="0">
                <a:latin typeface="Times New Roman" charset="0"/>
                <a:cs typeface="Times New Roman" charset="0"/>
              </a:rPr>
              <a:t>the object is at rest, the forces are </a:t>
            </a:r>
            <a:r>
              <a:rPr lang="en-US" sz="2400" dirty="0" smtClean="0">
                <a:latin typeface="Times New Roman" charset="0"/>
                <a:cs typeface="Times New Roman" charset="0"/>
              </a:rPr>
              <a:t/>
            </a:r>
            <a:br>
              <a:rPr lang="en-US" sz="2400" dirty="0" smtClean="0">
                <a:latin typeface="Times New Roman" charset="0"/>
                <a:cs typeface="Times New Roman" charset="0"/>
              </a:rPr>
            </a:br>
            <a:r>
              <a:rPr lang="en-US" sz="2400" dirty="0" smtClean="0">
                <a:latin typeface="Times New Roman" charset="0"/>
                <a:cs typeface="Times New Roman" charset="0"/>
              </a:rPr>
              <a:t>the </a:t>
            </a:r>
            <a:r>
              <a:rPr lang="en-US" sz="2400" dirty="0">
                <a:latin typeface="Times New Roman" charset="0"/>
                <a:cs typeface="Times New Roman" charset="0"/>
              </a:rPr>
              <a:t>same except that we use the static </a:t>
            </a:r>
            <a:r>
              <a:rPr lang="en-US" sz="2400" dirty="0" smtClean="0">
                <a:latin typeface="Times New Roman" charset="0"/>
                <a:cs typeface="Times New Roman" charset="0"/>
              </a:rPr>
              <a:t/>
            </a:r>
            <a:br>
              <a:rPr lang="en-US" sz="2400" dirty="0" smtClean="0">
                <a:latin typeface="Times New Roman" charset="0"/>
                <a:cs typeface="Times New Roman" charset="0"/>
              </a:rPr>
            </a:br>
            <a:r>
              <a:rPr lang="en-US" sz="2400" dirty="0" smtClean="0">
                <a:latin typeface="Times New Roman" charset="0"/>
                <a:cs typeface="Times New Roman" charset="0"/>
              </a:rPr>
              <a:t>frictional </a:t>
            </a:r>
            <a:r>
              <a:rPr lang="en-US" sz="2400" dirty="0">
                <a:latin typeface="Times New Roman" charset="0"/>
                <a:cs typeface="Times New Roman" charset="0"/>
              </a:rPr>
              <a:t>force, and the sum of the </a:t>
            </a:r>
            <a:r>
              <a:rPr lang="en-US" sz="2400" dirty="0" smtClean="0">
                <a:latin typeface="Times New Roman" charset="0"/>
                <a:cs typeface="Times New Roman" charset="0"/>
              </a:rPr>
              <a:t/>
            </a:r>
            <a:br>
              <a:rPr lang="en-US" sz="2400" dirty="0" smtClean="0">
                <a:latin typeface="Times New Roman" charset="0"/>
                <a:cs typeface="Times New Roman" charset="0"/>
              </a:rPr>
            </a:br>
            <a:r>
              <a:rPr lang="en-US" sz="2400" dirty="0" smtClean="0">
                <a:latin typeface="Times New Roman" charset="0"/>
                <a:cs typeface="Times New Roman" charset="0"/>
              </a:rPr>
              <a:t>forces </a:t>
            </a:r>
            <a:r>
              <a:rPr lang="en-US" sz="2400" dirty="0">
                <a:latin typeface="Times New Roman" charset="0"/>
                <a:cs typeface="Times New Roman" charset="0"/>
              </a:rPr>
              <a:t>is zero</a:t>
            </a:r>
            <a:r>
              <a:rPr lang="en-US" sz="2400" dirty="0" smtClean="0">
                <a:latin typeface="Times New Roman" charset="0"/>
                <a:cs typeface="Times New Roman" charset="0"/>
              </a:rPr>
              <a:t>.</a:t>
            </a:r>
            <a:endParaRPr lang="en-US" sz="24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8655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4</a:t>
            </a: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first law: If the net force on an object is zero, it will remain either at rest or moving in a straight line at constant speed.</a:t>
            </a:r>
          </a:p>
          <a:p>
            <a:pPr>
              <a:spcBef>
                <a:spcPct val="50000"/>
              </a:spcBef>
              <a:buFontTx/>
              <a:buChar char="•"/>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a:t>
            </a:r>
          </a:p>
          <a:p>
            <a:pPr>
              <a:spcBef>
                <a:spcPct val="50000"/>
              </a:spcBef>
              <a:buFontTx/>
              <a:buChar char="•"/>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a:t>
            </a:r>
          </a:p>
          <a:p>
            <a:pPr>
              <a:spcBef>
                <a:spcPct val="50000"/>
              </a:spcBef>
              <a:buFontTx/>
              <a:buChar char="•"/>
            </a:pPr>
            <a:r>
              <a:rPr lang="en-US" dirty="0" smtClean="0">
                <a:latin typeface="Times New Roman" charset="0"/>
                <a:cs typeface="Times New Roman" charset="0"/>
              </a:rPr>
              <a:t>Weight </a:t>
            </a:r>
            <a:r>
              <a:rPr lang="en-US" dirty="0">
                <a:latin typeface="Times New Roman" charset="0"/>
                <a:cs typeface="Times New Roman" charset="0"/>
              </a:rPr>
              <a:t>is the gravitational force on an object.</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frictional force can be written </a:t>
            </a:r>
            <a:r>
              <a:rPr lang="en-US" i="1" dirty="0" err="1">
                <a:latin typeface="Times New Roman" charset="0"/>
                <a:cs typeface="Times New Roman" charset="0"/>
              </a:rPr>
              <a:t>F</a:t>
            </a:r>
            <a:r>
              <a:rPr lang="en-US" baseline="-25000" dirty="0" err="1">
                <a:latin typeface="Times New Roman" charset="0"/>
                <a:cs typeface="Times New Roman" charset="0"/>
              </a:rPr>
              <a:t>fr</a:t>
            </a:r>
            <a:r>
              <a:rPr lang="en-US" dirty="0">
                <a:latin typeface="Times New Roman" charset="0"/>
                <a:cs typeface="Times New Roman" charset="0"/>
              </a:rPr>
              <a:t> = </a:t>
            </a:r>
            <a:r>
              <a:rPr lang="el-GR" i="1" dirty="0">
                <a:latin typeface="Times New Roman" charset="0"/>
                <a:cs typeface="Times New Roman" charset="0"/>
              </a:rPr>
              <a:t>μ</a:t>
            </a:r>
            <a:r>
              <a:rPr lang="en-US" baseline="-25000" dirty="0" err="1">
                <a:latin typeface="Times New Roman" charset="0"/>
                <a:cs typeface="Times New Roman" charset="0"/>
              </a:rPr>
              <a:t>k</a:t>
            </a:r>
            <a:r>
              <a:rPr lang="en-US" i="1" dirty="0" err="1">
                <a:latin typeface="Times New Roman" charset="0"/>
                <a:cs typeface="Times New Roman" charset="0"/>
              </a:rPr>
              <a:t>F</a:t>
            </a:r>
            <a:r>
              <a:rPr lang="en-US" baseline="-25000" dirty="0" err="1">
                <a:latin typeface="Times New Roman" charset="0"/>
                <a:cs typeface="Times New Roman" charset="0"/>
              </a:rPr>
              <a:t>N</a:t>
            </a:r>
            <a:r>
              <a:rPr lang="en-US" dirty="0">
                <a:latin typeface="Times New Roman" charset="0"/>
                <a:cs typeface="Times New Roman" charset="0"/>
              </a:rPr>
              <a:t> (kinetic friction) or </a:t>
            </a:r>
            <a:r>
              <a:rPr lang="en-US" i="1" dirty="0" err="1">
                <a:latin typeface="Times New Roman" charset="0"/>
                <a:cs typeface="Times New Roman" charset="0"/>
              </a:rPr>
              <a:t>F</a:t>
            </a:r>
            <a:r>
              <a:rPr lang="en-US" baseline="-25000" dirty="0" err="1">
                <a:latin typeface="Times New Roman" charset="0"/>
                <a:cs typeface="Times New Roman" charset="0"/>
              </a:rPr>
              <a:t>fr</a:t>
            </a:r>
            <a:r>
              <a:rPr lang="en-US" dirty="0">
                <a:latin typeface="Times New Roman" charset="0"/>
                <a:cs typeface="Times New Roman" charset="0"/>
              </a:rPr>
              <a:t> ≤ </a:t>
            </a:r>
            <a:r>
              <a:rPr lang="el-GR" i="1" dirty="0">
                <a:latin typeface="Times New Roman" charset="0"/>
                <a:cs typeface="Times New Roman" charset="0"/>
              </a:rPr>
              <a:t>μ</a:t>
            </a:r>
            <a:r>
              <a:rPr lang="en-US" baseline="-25000" dirty="0" err="1">
                <a:latin typeface="Times New Roman" charset="0"/>
                <a:cs typeface="Times New Roman" charset="0"/>
              </a:rPr>
              <a:t>s</a:t>
            </a:r>
            <a:r>
              <a:rPr lang="en-US" i="1" dirty="0" err="1">
                <a:latin typeface="Times New Roman" charset="0"/>
                <a:cs typeface="Times New Roman" charset="0"/>
              </a:rPr>
              <a:t>F</a:t>
            </a:r>
            <a:r>
              <a:rPr lang="en-US" baseline="-25000" dirty="0" err="1">
                <a:latin typeface="Times New Roman" charset="0"/>
                <a:cs typeface="Times New Roman" charset="0"/>
              </a:rPr>
              <a:t>N</a:t>
            </a:r>
            <a:r>
              <a:rPr lang="en-US" dirty="0">
                <a:latin typeface="Times New Roman" charset="0"/>
                <a:cs typeface="Times New Roman" charset="0"/>
              </a:rPr>
              <a:t> (static friction)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KeyEquation_02.jpg"/>
          <p:cNvPicPr>
            <a:picLocks noChangeAspect="1"/>
          </p:cNvPicPr>
          <p:nvPr/>
        </p:nvPicPr>
        <p:blipFill rotWithShape="1">
          <a:blip r:embed="rId2">
            <a:extLst>
              <a:ext uri="{28A0092B-C50C-407E-A947-70E740481C1C}">
                <a14:useLocalDpi xmlns:a14="http://schemas.microsoft.com/office/drawing/2010/main" val="0"/>
              </a:ext>
            </a:extLst>
          </a:blip>
          <a:srcRect r="77122" b="21206"/>
          <a:stretch/>
        </p:blipFill>
        <p:spPr>
          <a:xfrm>
            <a:off x="3733800" y="3759200"/>
            <a:ext cx="1955292" cy="590804"/>
          </a:xfrm>
          <a:prstGeom prst="rect">
            <a:avLst/>
          </a:prstGeom>
        </p:spPr>
      </p:pic>
      <p:sp>
        <p:nvSpPr>
          <p:cNvPr id="6" name="Rectangle 5"/>
          <p:cNvSpPr/>
          <p:nvPr/>
        </p:nvSpPr>
        <p:spPr>
          <a:xfrm>
            <a:off x="5943600" y="3816604"/>
            <a:ext cx="646105" cy="369332"/>
          </a:xfrm>
          <a:prstGeom prst="rect">
            <a:avLst/>
          </a:prstGeom>
        </p:spPr>
        <p:txBody>
          <a:bodyPr wrap="none">
            <a:spAutoFit/>
          </a:bodyPr>
          <a:lstStyle/>
          <a:p>
            <a:r>
              <a:rPr lang="en-US" dirty="0" smtClean="0">
                <a:latin typeface="Times New Roman" charset="0"/>
                <a:cs typeface="Times New Roman" charset="0"/>
              </a:rPr>
              <a:t>(4-2)</a:t>
            </a:r>
            <a:endParaRPr lang="en-US" dirty="0"/>
          </a:p>
        </p:txBody>
      </p:sp>
      <p:pic>
        <p:nvPicPr>
          <p:cNvPr id="7" name="Picture 6" descr="04_KeyEquation_01.jpg"/>
          <p:cNvPicPr>
            <a:picLocks noChangeAspect="1"/>
          </p:cNvPicPr>
          <p:nvPr/>
        </p:nvPicPr>
        <p:blipFill rotWithShape="1">
          <a:blip r:embed="rId3">
            <a:extLst>
              <a:ext uri="{28A0092B-C50C-407E-A947-70E740481C1C}">
                <a14:useLocalDpi xmlns:a14="http://schemas.microsoft.com/office/drawing/2010/main" val="0"/>
              </a:ext>
            </a:extLst>
          </a:blip>
          <a:srcRect r="78405" b="24189"/>
          <a:stretch/>
        </p:blipFill>
        <p:spPr>
          <a:xfrm>
            <a:off x="4102608" y="3122676"/>
            <a:ext cx="1845656" cy="522224"/>
          </a:xfrm>
          <a:prstGeom prst="rect">
            <a:avLst/>
          </a:prstGeom>
        </p:spPr>
      </p:pic>
      <p:sp>
        <p:nvSpPr>
          <p:cNvPr id="8" name="Rectangle 7"/>
          <p:cNvSpPr/>
          <p:nvPr/>
        </p:nvSpPr>
        <p:spPr>
          <a:xfrm>
            <a:off x="6364295" y="3198876"/>
            <a:ext cx="646105" cy="369332"/>
          </a:xfrm>
          <a:prstGeom prst="rect">
            <a:avLst/>
          </a:prstGeom>
        </p:spPr>
        <p:txBody>
          <a:bodyPr wrap="none">
            <a:spAutoFit/>
          </a:bodyPr>
          <a:lstStyle/>
          <a:p>
            <a:r>
              <a:rPr lang="en-US" dirty="0" smtClean="0">
                <a:latin typeface="Times New Roman" charset="0"/>
                <a:cs typeface="Times New Roman" charset="0"/>
              </a:rPr>
              <a:t>(4-1)</a:t>
            </a:r>
            <a:endParaRPr lang="en-US" dirty="0"/>
          </a:p>
        </p:txBody>
      </p:sp>
    </p:spTree>
    <p:extLst>
      <p:ext uri="{BB962C8B-B14F-4D97-AF65-F5344CB8AC3E}">
        <p14:creationId xmlns:p14="http://schemas.microsoft.com/office/powerpoint/2010/main" val="132100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4-1 Force</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A force is a push or pull. </a:t>
            </a:r>
            <a:r>
              <a:rPr lang="en-US" dirty="0" smtClean="0">
                <a:latin typeface="Times New Roman" charset="0"/>
                <a:cs typeface="Times New Roman" charset="0"/>
              </a:rPr>
              <a:t>An</a:t>
            </a:r>
            <a:br>
              <a:rPr lang="en-US" dirty="0" smtClean="0">
                <a:latin typeface="Times New Roman" charset="0"/>
                <a:cs typeface="Times New Roman" charset="0"/>
              </a:rPr>
            </a:br>
            <a:r>
              <a:rPr lang="en-US" dirty="0" smtClean="0">
                <a:latin typeface="Times New Roman" charset="0"/>
                <a:cs typeface="Times New Roman" charset="0"/>
              </a:rPr>
              <a:t>object </a:t>
            </a:r>
            <a:r>
              <a:rPr lang="en-US" dirty="0">
                <a:latin typeface="Times New Roman" charset="0"/>
                <a:cs typeface="Times New Roman" charset="0"/>
              </a:rPr>
              <a:t>at rest needs a </a:t>
            </a:r>
            <a:r>
              <a:rPr lang="en-US" dirty="0" smtClean="0">
                <a:latin typeface="Times New Roman" charset="0"/>
                <a:cs typeface="Times New Roman" charset="0"/>
              </a:rPr>
              <a:t>force</a:t>
            </a:r>
            <a:br>
              <a:rPr lang="en-US" dirty="0" smtClean="0">
                <a:latin typeface="Times New Roman" charset="0"/>
                <a:cs typeface="Times New Roman" charset="0"/>
              </a:rPr>
            </a:br>
            <a:r>
              <a:rPr lang="en-US" dirty="0" smtClean="0">
                <a:latin typeface="Times New Roman" charset="0"/>
                <a:cs typeface="Times New Roman" charset="0"/>
              </a:rPr>
              <a:t>to </a:t>
            </a:r>
            <a:r>
              <a:rPr lang="en-US" dirty="0">
                <a:latin typeface="Times New Roman" charset="0"/>
                <a:cs typeface="Times New Roman" charset="0"/>
              </a:rPr>
              <a:t>get it moving; a </a:t>
            </a:r>
            <a:r>
              <a:rPr lang="en-US" dirty="0" smtClean="0">
                <a:latin typeface="Times New Roman" charset="0"/>
                <a:cs typeface="Times New Roman" charset="0"/>
              </a:rPr>
              <a:t>moving</a:t>
            </a:r>
            <a:br>
              <a:rPr lang="en-US" dirty="0" smtClean="0">
                <a:latin typeface="Times New Roman" charset="0"/>
                <a:cs typeface="Times New Roman" charset="0"/>
              </a:rPr>
            </a:br>
            <a:r>
              <a:rPr lang="en-US" dirty="0" smtClean="0">
                <a:latin typeface="Times New Roman" charset="0"/>
                <a:cs typeface="Times New Roman" charset="0"/>
              </a:rPr>
              <a:t>object </a:t>
            </a:r>
            <a:r>
              <a:rPr lang="en-US" dirty="0">
                <a:latin typeface="Times New Roman" charset="0"/>
                <a:cs typeface="Times New Roman" charset="0"/>
              </a:rPr>
              <a:t>needs a force </a:t>
            </a:r>
            <a:r>
              <a:rPr lang="en-US" dirty="0" smtClean="0">
                <a:latin typeface="Times New Roman" charset="0"/>
                <a:cs typeface="Times New Roman" charset="0"/>
              </a:rPr>
              <a:t>to</a:t>
            </a:r>
            <a:br>
              <a:rPr lang="en-US" dirty="0" smtClean="0">
                <a:latin typeface="Times New Roman" charset="0"/>
                <a:cs typeface="Times New Roman" charset="0"/>
              </a:rPr>
            </a:br>
            <a:r>
              <a:rPr lang="en-US" dirty="0" smtClean="0">
                <a:latin typeface="Times New Roman" charset="0"/>
                <a:cs typeface="Times New Roman" charset="0"/>
              </a:rPr>
              <a:t>change </a:t>
            </a:r>
            <a:r>
              <a:rPr lang="en-US" dirty="0">
                <a:latin typeface="Times New Roman" charset="0"/>
                <a:cs typeface="Times New Roman" charset="0"/>
              </a:rPr>
              <a:t>its velocity</a:t>
            </a:r>
            <a:r>
              <a:rPr lang="en-US" dirty="0" smtClean="0">
                <a:latin typeface="Times New Roman" charset="0"/>
                <a:cs typeface="Times New Roman" charset="0"/>
              </a:rPr>
              <a:t>.</a:t>
            </a:r>
          </a:p>
          <a:p>
            <a:pPr marL="0" indent="0">
              <a:buNone/>
            </a:pPr>
            <a:r>
              <a:rPr lang="en-US" sz="1200" dirty="0" smtClean="0">
                <a:latin typeface="Times New Roman" charset="0"/>
                <a:cs typeface="Times New Roman" charset="0"/>
              </a:rPr>
              <a:t> </a:t>
            </a:r>
          </a:p>
          <a:p>
            <a:pPr marL="0" indent="0">
              <a:buNone/>
            </a:pPr>
            <a:r>
              <a:rPr lang="en-US" dirty="0" smtClean="0">
                <a:latin typeface="Times New Roman" charset="0"/>
                <a:cs typeface="Times New Roman" charset="0"/>
              </a:rPr>
              <a:t>The </a:t>
            </a:r>
            <a:r>
              <a:rPr lang="en-US" dirty="0">
                <a:latin typeface="Times New Roman" charset="0"/>
                <a:cs typeface="Times New Roman" charset="0"/>
              </a:rPr>
              <a:t>magnitude of a force can be measured using a spring scale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1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066800"/>
            <a:ext cx="4110357" cy="2985927"/>
          </a:xfrm>
          <a:prstGeom prst="rect">
            <a:avLst/>
          </a:prstGeom>
        </p:spPr>
      </p:pic>
      <p:pic>
        <p:nvPicPr>
          <p:cNvPr id="6" name="Picture 5" descr="04_02_Figure.jpg"/>
          <p:cNvPicPr>
            <a:picLocks noChangeAspect="1"/>
          </p:cNvPicPr>
          <p:nvPr/>
        </p:nvPicPr>
        <p:blipFill rotWithShape="1">
          <a:blip r:embed="rId3">
            <a:extLst>
              <a:ext uri="{28A0092B-C50C-407E-A947-70E740481C1C}">
                <a14:useLocalDpi xmlns:a14="http://schemas.microsoft.com/office/drawing/2010/main" val="0"/>
              </a:ext>
            </a:extLst>
          </a:blip>
          <a:srcRect b="5039"/>
          <a:stretch/>
        </p:blipFill>
        <p:spPr>
          <a:xfrm>
            <a:off x="3276600" y="4763052"/>
            <a:ext cx="5854700" cy="2094948"/>
          </a:xfrm>
          <a:prstGeom prst="rect">
            <a:avLst/>
          </a:prstGeom>
        </p:spPr>
      </p:pic>
    </p:spTree>
    <p:extLst>
      <p:ext uri="{BB962C8B-B14F-4D97-AF65-F5344CB8AC3E}">
        <p14:creationId xmlns:p14="http://schemas.microsoft.com/office/powerpoint/2010/main" val="368482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4-2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First Law of Motion</a:t>
            </a:r>
          </a:p>
        </p:txBody>
      </p:sp>
      <p:sp>
        <p:nvSpPr>
          <p:cNvPr id="3" name="Content Placeholder 2"/>
          <p:cNvSpPr>
            <a:spLocks noGrp="1"/>
          </p:cNvSpPr>
          <p:nvPr>
            <p:ph idx="1"/>
          </p:nvPr>
        </p:nvSpPr>
        <p:spPr>
          <a:xfrm>
            <a:off x="457200" y="1600200"/>
            <a:ext cx="8458200" cy="4525963"/>
          </a:xfrm>
        </p:spPr>
        <p:txBody>
          <a:bodyPr/>
          <a:lstStyle/>
          <a:p>
            <a:pPr marL="0" indent="0">
              <a:spcBef>
                <a:spcPct val="50000"/>
              </a:spcBef>
              <a:buNone/>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first law is often called the law of inertia.</a:t>
            </a:r>
          </a:p>
          <a:p>
            <a:pPr marL="0" indent="0">
              <a:spcBef>
                <a:spcPct val="50000"/>
              </a:spcBef>
              <a:buNone/>
            </a:pPr>
            <a:r>
              <a:rPr lang="en-US" dirty="0">
                <a:latin typeface="Times New Roman" charset="0"/>
                <a:cs typeface="Times New Roman" charset="0"/>
              </a:rPr>
              <a:t>Every object continues in its state of rest, or of uniform velocity in a straight line, as long as no net force acts on it.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3_Figure.jpg"/>
          <p:cNvPicPr>
            <a:picLocks noChangeAspect="1"/>
          </p:cNvPicPr>
          <p:nvPr/>
        </p:nvPicPr>
        <p:blipFill rotWithShape="1">
          <a:blip r:embed="rId2">
            <a:extLst>
              <a:ext uri="{28A0092B-C50C-407E-A947-70E740481C1C}">
                <a14:useLocalDpi xmlns:a14="http://schemas.microsoft.com/office/drawing/2010/main" val="0"/>
              </a:ext>
            </a:extLst>
          </a:blip>
          <a:srcRect b="6084"/>
          <a:stretch/>
        </p:blipFill>
        <p:spPr>
          <a:xfrm>
            <a:off x="2806002" y="3530727"/>
            <a:ext cx="3547872" cy="2793873"/>
          </a:xfrm>
          <a:prstGeom prst="rect">
            <a:avLst/>
          </a:prstGeom>
        </p:spPr>
      </p:pic>
    </p:spTree>
    <p:extLst>
      <p:ext uri="{BB962C8B-B14F-4D97-AF65-F5344CB8AC3E}">
        <p14:creationId xmlns:p14="http://schemas.microsoft.com/office/powerpoint/2010/main" val="285112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4-2 Newton</a:t>
            </a:r>
            <a:r>
              <a:rPr lang="en-US" altLang="ja-JP" dirty="0">
                <a:latin typeface="Times New Roman" charset="0"/>
                <a:cs typeface="Times New Roman" charset="0"/>
              </a:rPr>
              <a:t>’</a:t>
            </a:r>
            <a:r>
              <a:rPr lang="en-US" dirty="0">
                <a:latin typeface="Times New Roman" charset="0"/>
                <a:cs typeface="Times New Roman" charset="0"/>
              </a:rPr>
              <a:t>s First Law of Motion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Inertial reference frames: </a:t>
            </a:r>
          </a:p>
          <a:p>
            <a:pPr>
              <a:spcBef>
                <a:spcPct val="50000"/>
              </a:spcBef>
            </a:pPr>
            <a:r>
              <a:rPr lang="en-US" dirty="0">
                <a:latin typeface="Times New Roman" charset="0"/>
                <a:cs typeface="Times New Roman" charset="0"/>
              </a:rPr>
              <a:t>An inertial reference frame is one in which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first law is valid.</a:t>
            </a:r>
          </a:p>
          <a:p>
            <a:pPr>
              <a:spcBef>
                <a:spcPct val="50000"/>
              </a:spcBef>
            </a:pPr>
            <a:r>
              <a:rPr lang="en-US" dirty="0">
                <a:latin typeface="Times New Roman" charset="0"/>
                <a:cs typeface="Times New Roman" charset="0"/>
              </a:rPr>
              <a:t>This excludes rotating and accelerating frames.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77860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4-3 Mass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Mass is the measure of inertia of an object. In the SI system, mass is measured in kilograms.</a:t>
            </a:r>
          </a:p>
          <a:p>
            <a:pPr marL="0" indent="0">
              <a:spcBef>
                <a:spcPct val="50000"/>
              </a:spcBef>
              <a:buNone/>
            </a:pPr>
            <a:r>
              <a:rPr lang="en-US" dirty="0">
                <a:latin typeface="Times New Roman" charset="0"/>
                <a:cs typeface="Times New Roman" charset="0"/>
              </a:rPr>
              <a:t>Mass is not weight:</a:t>
            </a:r>
          </a:p>
          <a:p>
            <a:pPr marL="457200" indent="-457200">
              <a:spcBef>
                <a:spcPct val="50000"/>
              </a:spcBef>
            </a:pPr>
            <a:r>
              <a:rPr lang="en-US" dirty="0">
                <a:latin typeface="Times New Roman" charset="0"/>
                <a:cs typeface="Times New Roman" charset="0"/>
              </a:rPr>
              <a:t>Mass is a property of an object. Weight is the force exerted on that object by gravity.</a:t>
            </a:r>
          </a:p>
          <a:p>
            <a:pPr marL="457200" indent="-457200">
              <a:spcBef>
                <a:spcPct val="50000"/>
              </a:spcBef>
            </a:pPr>
            <a:r>
              <a:rPr lang="en-US" dirty="0">
                <a:latin typeface="Times New Roman" charset="0"/>
                <a:cs typeface="Times New Roman" charset="0"/>
              </a:rPr>
              <a:t>If you go to the moon, whose gravitational acceleration is about 1/6 </a:t>
            </a:r>
            <a:r>
              <a:rPr lang="en-US" i="1" dirty="0">
                <a:latin typeface="Times New Roman" charset="0"/>
                <a:cs typeface="Times New Roman" charset="0"/>
              </a:rPr>
              <a:t>g</a:t>
            </a:r>
            <a:r>
              <a:rPr lang="en-US" dirty="0">
                <a:latin typeface="Times New Roman" charset="0"/>
                <a:cs typeface="Times New Roman" charset="0"/>
              </a:rPr>
              <a:t>, you will weigh much less. Your mass, however, will be the same.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11744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4-4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 of Motion</a:t>
            </a:r>
          </a:p>
        </p:txBody>
      </p:sp>
      <p:sp>
        <p:nvSpPr>
          <p:cNvPr id="3" name="Content Placeholder 2"/>
          <p:cNvSpPr>
            <a:spLocks noGrp="1"/>
          </p:cNvSpPr>
          <p:nvPr>
            <p:ph idx="1"/>
          </p:nvPr>
        </p:nvSpPr>
        <p:spPr/>
        <p:txBody>
          <a:bodyPr/>
          <a:lstStyle/>
          <a:p>
            <a:pPr marL="0" indent="0">
              <a:spcBef>
                <a:spcPct val="50000"/>
              </a:spcBef>
              <a:buNone/>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second law is the relation between acceleration and force. Acceleration is proportional to force and inversely proportional to mass.</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KeyEquation_01.jpg"/>
          <p:cNvPicPr>
            <a:picLocks noChangeAspect="1"/>
          </p:cNvPicPr>
          <p:nvPr/>
        </p:nvPicPr>
        <p:blipFill rotWithShape="1">
          <a:blip r:embed="rId2">
            <a:extLst>
              <a:ext uri="{28A0092B-C50C-407E-A947-70E740481C1C}">
                <a14:useLocalDpi xmlns:a14="http://schemas.microsoft.com/office/drawing/2010/main" val="0"/>
              </a:ext>
            </a:extLst>
          </a:blip>
          <a:srcRect r="78405" b="24189"/>
          <a:stretch/>
        </p:blipFill>
        <p:spPr>
          <a:xfrm>
            <a:off x="597408" y="3276600"/>
            <a:ext cx="1845656" cy="522224"/>
          </a:xfrm>
          <a:prstGeom prst="rect">
            <a:avLst/>
          </a:prstGeom>
        </p:spPr>
      </p:pic>
      <p:pic>
        <p:nvPicPr>
          <p:cNvPr id="6" name="Picture 5" descr="04_0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971800"/>
            <a:ext cx="3017520" cy="3809273"/>
          </a:xfrm>
          <a:prstGeom prst="rect">
            <a:avLst/>
          </a:prstGeom>
        </p:spPr>
      </p:pic>
      <p:sp>
        <p:nvSpPr>
          <p:cNvPr id="7" name="Rectangle 6"/>
          <p:cNvSpPr/>
          <p:nvPr/>
        </p:nvSpPr>
        <p:spPr>
          <a:xfrm>
            <a:off x="2859095" y="3352800"/>
            <a:ext cx="646105" cy="369332"/>
          </a:xfrm>
          <a:prstGeom prst="rect">
            <a:avLst/>
          </a:prstGeom>
        </p:spPr>
        <p:txBody>
          <a:bodyPr wrap="none">
            <a:spAutoFit/>
          </a:bodyPr>
          <a:lstStyle/>
          <a:p>
            <a:r>
              <a:rPr lang="en-US" dirty="0" smtClean="0">
                <a:latin typeface="Times New Roman" charset="0"/>
                <a:cs typeface="Times New Roman" charset="0"/>
              </a:rPr>
              <a:t>(4-1)</a:t>
            </a:r>
            <a:endParaRPr lang="en-US" dirty="0"/>
          </a:p>
        </p:txBody>
      </p:sp>
    </p:spTree>
    <p:extLst>
      <p:ext uri="{BB962C8B-B14F-4D97-AF65-F5344CB8AC3E}">
        <p14:creationId xmlns:p14="http://schemas.microsoft.com/office/powerpoint/2010/main" val="83279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4-4 Newton</a:t>
            </a:r>
            <a:r>
              <a:rPr lang="en-US" altLang="ja-JP" dirty="0">
                <a:latin typeface="Times New Roman" charset="0"/>
                <a:cs typeface="Times New Roman" charset="0"/>
              </a:rPr>
              <a:t>’</a:t>
            </a:r>
            <a:r>
              <a:rPr lang="en-US" dirty="0">
                <a:latin typeface="Times New Roman" charset="0"/>
                <a:cs typeface="Times New Roman" charset="0"/>
              </a:rPr>
              <a:t>s Second Law of Motion</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Force is a vector, so </a:t>
            </a:r>
            <a:r>
              <a:rPr lang="el-GR" dirty="0">
                <a:latin typeface="Times New Roman" charset="0"/>
                <a:cs typeface="Times New Roman" charset="0"/>
              </a:rPr>
              <a:t>Σ</a:t>
            </a:r>
            <a:r>
              <a:rPr lang="en-US" i="1" dirty="0">
                <a:latin typeface="Times New Roman" charset="0"/>
                <a:cs typeface="Times New Roman" charset="0"/>
              </a:rPr>
              <a:t>F</a:t>
            </a:r>
            <a:r>
              <a:rPr lang="en-US" dirty="0">
                <a:latin typeface="Times New Roman" charset="0"/>
                <a:cs typeface="Times New Roman" charset="0"/>
              </a:rPr>
              <a:t> = </a:t>
            </a:r>
            <a:r>
              <a:rPr lang="en-US" i="1" dirty="0">
                <a:latin typeface="Times New Roman" charset="0"/>
                <a:cs typeface="Times New Roman" charset="0"/>
              </a:rPr>
              <a:t>ma</a:t>
            </a:r>
            <a:r>
              <a:rPr lang="en-US" dirty="0">
                <a:latin typeface="Times New Roman" charset="0"/>
                <a:cs typeface="Times New Roman" charset="0"/>
              </a:rPr>
              <a:t> is true along each coordinate axis.</a:t>
            </a:r>
            <a:endParaRPr lang="el-GR" i="1"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unit of force in the </a:t>
            </a:r>
            <a:r>
              <a:rPr lang="en-US" dirty="0" smtClean="0">
                <a:latin typeface="Times New Roman" charset="0"/>
                <a:cs typeface="Times New Roman" charset="0"/>
              </a:rPr>
              <a:t>SI</a:t>
            </a:r>
            <a:br>
              <a:rPr lang="en-US" dirty="0" smtClean="0">
                <a:latin typeface="Times New Roman" charset="0"/>
                <a:cs typeface="Times New Roman" charset="0"/>
              </a:rPr>
            </a:br>
            <a:r>
              <a:rPr lang="en-US" dirty="0" smtClean="0">
                <a:latin typeface="Times New Roman" charset="0"/>
                <a:cs typeface="Times New Roman" charset="0"/>
              </a:rPr>
              <a:t>system </a:t>
            </a:r>
            <a:r>
              <a:rPr lang="en-US" dirty="0">
                <a:latin typeface="Times New Roman" charset="0"/>
                <a:cs typeface="Times New Roman" charset="0"/>
              </a:rPr>
              <a:t>is the newton (N).</a:t>
            </a:r>
          </a:p>
          <a:p>
            <a:pPr marL="0" indent="0">
              <a:spcBef>
                <a:spcPct val="50000"/>
              </a:spcBef>
              <a:buNone/>
            </a:pPr>
            <a:r>
              <a:rPr lang="en-US" dirty="0">
                <a:latin typeface="Times New Roman" charset="0"/>
                <a:cs typeface="Times New Roman" charset="0"/>
              </a:rPr>
              <a:t>Note that the pound is a </a:t>
            </a:r>
            <a:r>
              <a:rPr lang="en-US" dirty="0" smtClean="0">
                <a:latin typeface="Times New Roman" charset="0"/>
                <a:cs typeface="Times New Roman" charset="0"/>
              </a:rPr>
              <a:t>unit</a:t>
            </a:r>
            <a:br>
              <a:rPr lang="en-US" dirty="0" smtClean="0">
                <a:latin typeface="Times New Roman" charset="0"/>
                <a:cs typeface="Times New Roman" charset="0"/>
              </a:rPr>
            </a:br>
            <a:r>
              <a:rPr lang="en-US" dirty="0" smtClean="0">
                <a:latin typeface="Times New Roman" charset="0"/>
                <a:cs typeface="Times New Roman" charset="0"/>
              </a:rPr>
              <a:t>of </a:t>
            </a:r>
            <a:r>
              <a:rPr lang="en-US" dirty="0">
                <a:latin typeface="Times New Roman" charset="0"/>
                <a:cs typeface="Times New Roman" charset="0"/>
              </a:rPr>
              <a:t>force, not of mass, </a:t>
            </a:r>
            <a:r>
              <a:rPr lang="en-US" dirty="0" smtClean="0">
                <a:latin typeface="Times New Roman" charset="0"/>
                <a:cs typeface="Times New Roman" charset="0"/>
              </a:rPr>
              <a:t>and</a:t>
            </a:r>
            <a:br>
              <a:rPr lang="en-US" dirty="0" smtClean="0">
                <a:latin typeface="Times New Roman" charset="0"/>
                <a:cs typeface="Times New Roman" charset="0"/>
              </a:rPr>
            </a:br>
            <a:r>
              <a:rPr lang="en-US" dirty="0" smtClean="0">
                <a:latin typeface="Times New Roman" charset="0"/>
                <a:cs typeface="Times New Roman" charset="0"/>
              </a:rPr>
              <a:t>can </a:t>
            </a:r>
            <a:r>
              <a:rPr lang="en-US" dirty="0">
                <a:latin typeface="Times New Roman" charset="0"/>
                <a:cs typeface="Times New Roman" charset="0"/>
              </a:rPr>
              <a:t>therefore be equated </a:t>
            </a:r>
            <a:r>
              <a:rPr lang="en-US" dirty="0" smtClean="0">
                <a:latin typeface="Times New Roman" charset="0"/>
                <a:cs typeface="Times New Roman" charset="0"/>
              </a:rPr>
              <a:t>to</a:t>
            </a:r>
            <a:br>
              <a:rPr lang="en-US" dirty="0" smtClean="0">
                <a:latin typeface="Times New Roman" charset="0"/>
                <a:cs typeface="Times New Roman" charset="0"/>
              </a:rPr>
            </a:br>
            <a:r>
              <a:rPr lang="en-US" dirty="0" err="1" smtClean="0">
                <a:latin typeface="Times New Roman" charset="0"/>
                <a:cs typeface="Times New Roman" charset="0"/>
              </a:rPr>
              <a:t>newtons</a:t>
            </a:r>
            <a:r>
              <a:rPr lang="en-US" dirty="0" smtClean="0">
                <a:latin typeface="Times New Roman" charset="0"/>
                <a:cs typeface="Times New Roman" charset="0"/>
              </a:rPr>
              <a:t> </a:t>
            </a:r>
            <a:r>
              <a:rPr lang="en-US" dirty="0">
                <a:latin typeface="Times New Roman" charset="0"/>
                <a:cs typeface="Times New Roman" charset="0"/>
              </a:rPr>
              <a:t>but not to kilograms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1_Table.jpg"/>
          <p:cNvPicPr>
            <a:picLocks noChangeAspect="1"/>
          </p:cNvPicPr>
          <p:nvPr/>
        </p:nvPicPr>
        <p:blipFill rotWithShape="1">
          <a:blip r:embed="rId2">
            <a:extLst>
              <a:ext uri="{28A0092B-C50C-407E-A947-70E740481C1C}">
                <a14:useLocalDpi xmlns:a14="http://schemas.microsoft.com/office/drawing/2010/main" val="0"/>
              </a:ext>
            </a:extLst>
          </a:blip>
          <a:srcRect b="3783"/>
          <a:stretch/>
        </p:blipFill>
        <p:spPr>
          <a:xfrm>
            <a:off x="4947920" y="2362200"/>
            <a:ext cx="4043680" cy="4081274"/>
          </a:xfrm>
          <a:prstGeom prst="rect">
            <a:avLst/>
          </a:prstGeom>
        </p:spPr>
      </p:pic>
    </p:spTree>
    <p:extLst>
      <p:ext uri="{BB962C8B-B14F-4D97-AF65-F5344CB8AC3E}">
        <p14:creationId xmlns:p14="http://schemas.microsoft.com/office/powerpoint/2010/main" val="337774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4-5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 of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Any time a force is exerted on an object, that force is caused by another object.</a:t>
            </a:r>
          </a:p>
          <a:p>
            <a:pPr marL="0" indent="0">
              <a:spcBef>
                <a:spcPct val="50000"/>
              </a:spcBef>
              <a:buNone/>
            </a:pP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third law:</a:t>
            </a:r>
          </a:p>
          <a:p>
            <a:pPr marL="346075" indent="-346075">
              <a:spcBef>
                <a:spcPct val="50000"/>
              </a:spcBef>
            </a:pPr>
            <a:r>
              <a:rPr lang="en-US" dirty="0">
                <a:latin typeface="Times New Roman" charset="0"/>
                <a:cs typeface="Times New Roman" charset="0"/>
              </a:rPr>
              <a:t>Whenever one object </a:t>
            </a:r>
            <a:r>
              <a:rPr lang="en-US" dirty="0" smtClean="0">
                <a:latin typeface="Times New Roman" charset="0"/>
                <a:cs typeface="Times New Roman" charset="0"/>
              </a:rPr>
              <a:t>exerts</a:t>
            </a:r>
            <a:br>
              <a:rPr lang="en-US" dirty="0" smtClean="0">
                <a:latin typeface="Times New Roman" charset="0"/>
                <a:cs typeface="Times New Roman" charset="0"/>
              </a:rPr>
            </a:br>
            <a:r>
              <a:rPr lang="en-US" dirty="0" smtClean="0">
                <a:latin typeface="Times New Roman" charset="0"/>
                <a:cs typeface="Times New Roman" charset="0"/>
              </a:rPr>
              <a:t>a </a:t>
            </a:r>
            <a:r>
              <a:rPr lang="en-US" dirty="0">
                <a:latin typeface="Times New Roman" charset="0"/>
                <a:cs typeface="Times New Roman" charset="0"/>
              </a:rPr>
              <a:t>force on a second object</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second exerts an </a:t>
            </a:r>
            <a:r>
              <a:rPr lang="en-US" dirty="0" smtClean="0">
                <a:latin typeface="Times New Roman" charset="0"/>
                <a:cs typeface="Times New Roman" charset="0"/>
              </a:rPr>
              <a:t>equal</a:t>
            </a:r>
            <a:br>
              <a:rPr lang="en-US" dirty="0" smtClean="0">
                <a:latin typeface="Times New Roman" charset="0"/>
                <a:cs typeface="Times New Roman" charset="0"/>
              </a:rPr>
            </a:br>
            <a:r>
              <a:rPr lang="en-US" dirty="0" smtClean="0">
                <a:latin typeface="Times New Roman" charset="0"/>
                <a:cs typeface="Times New Roman" charset="0"/>
              </a:rPr>
              <a:t>force </a:t>
            </a:r>
            <a:r>
              <a:rPr lang="en-US" dirty="0">
                <a:latin typeface="Times New Roman" charset="0"/>
                <a:cs typeface="Times New Roman" charset="0"/>
              </a:rPr>
              <a:t>in the </a:t>
            </a:r>
            <a:r>
              <a:rPr lang="en-US" dirty="0" smtClean="0">
                <a:latin typeface="Times New Roman" charset="0"/>
                <a:cs typeface="Times New Roman" charset="0"/>
              </a:rPr>
              <a:t>opposite</a:t>
            </a:r>
            <a:br>
              <a:rPr lang="en-US" dirty="0" smtClean="0">
                <a:latin typeface="Times New Roman" charset="0"/>
                <a:cs typeface="Times New Roman" charset="0"/>
              </a:rPr>
            </a:br>
            <a:r>
              <a:rPr lang="en-US" dirty="0" smtClean="0">
                <a:latin typeface="Times New Roman" charset="0"/>
                <a:cs typeface="Times New Roman" charset="0"/>
              </a:rPr>
              <a:t>direction </a:t>
            </a:r>
            <a:r>
              <a:rPr lang="en-US" dirty="0">
                <a:latin typeface="Times New Roman" charset="0"/>
                <a:cs typeface="Times New Roman" charset="0"/>
              </a:rPr>
              <a:t>on the first.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4_08_Figure.jpg"/>
          <p:cNvPicPr>
            <a:picLocks noChangeAspect="1"/>
          </p:cNvPicPr>
          <p:nvPr/>
        </p:nvPicPr>
        <p:blipFill rotWithShape="1">
          <a:blip r:embed="rId2">
            <a:extLst>
              <a:ext uri="{28A0092B-C50C-407E-A947-70E740481C1C}">
                <a14:useLocalDpi xmlns:a14="http://schemas.microsoft.com/office/drawing/2010/main" val="0"/>
              </a:ext>
            </a:extLst>
          </a:blip>
          <a:srcRect b="6563"/>
          <a:stretch/>
        </p:blipFill>
        <p:spPr>
          <a:xfrm>
            <a:off x="5123688" y="2895600"/>
            <a:ext cx="3944112" cy="2933383"/>
          </a:xfrm>
          <a:prstGeom prst="rect">
            <a:avLst/>
          </a:prstGeom>
        </p:spPr>
      </p:pic>
    </p:spTree>
    <p:extLst>
      <p:ext uri="{BB962C8B-B14F-4D97-AF65-F5344CB8AC3E}">
        <p14:creationId xmlns:p14="http://schemas.microsoft.com/office/powerpoint/2010/main" val="1138787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3044</TotalTime>
  <Words>1048</Words>
  <Application>Microsoft Office PowerPoint</Application>
  <PresentationFormat>On-screen Show (4:3)</PresentationFormat>
  <Paragraphs>112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Chapter 4 Dynamics: Newton’s Laws of Motion</vt:lpstr>
      <vt:lpstr>Contents of Chapter 4</vt:lpstr>
      <vt:lpstr>4-1 Force</vt:lpstr>
      <vt:lpstr>4-2 Newton’s First Law of Motion</vt:lpstr>
      <vt:lpstr>4-2 Newton’s First Law of Motion</vt:lpstr>
      <vt:lpstr>4-3 Mass</vt:lpstr>
      <vt:lpstr>4-4 Newton’s Second Law of Motion</vt:lpstr>
      <vt:lpstr>4-4 Newton’s Second Law of Motion</vt:lpstr>
      <vt:lpstr>4-5 Newton’s Third Law of Motion</vt:lpstr>
      <vt:lpstr>4-5 Newton’s Third Law of Motion</vt:lpstr>
      <vt:lpstr>4-5 Newton’s Third Law of Motion</vt:lpstr>
      <vt:lpstr>4-5 Newton’s Third Law of Motion</vt:lpstr>
      <vt:lpstr>4-6 Weight—the Force of Gravity; and the Normal Force</vt:lpstr>
      <vt:lpstr>4-6 Weight—the Force of Gravity; and the Normal Force</vt:lpstr>
      <vt:lpstr>4-7 Solving Problems with Newton’s Laws—   Free-Body Diagrams</vt:lpstr>
      <vt:lpstr>4-7 Solving Problems with Newton’s Laws—   Free-Body Diagrams</vt:lpstr>
      <vt:lpstr>4-7 Solving Problems with Newton’s Laws—   Free-Body Diagrams</vt:lpstr>
      <vt:lpstr>4-8 Problems Involving Friction, Inclines</vt:lpstr>
      <vt:lpstr>4-8 Problems Involving Friction, Inclines</vt:lpstr>
      <vt:lpstr>4-8 Problems Involving Friction, Inclines</vt:lpstr>
      <vt:lpstr>4-8 Problems Involving Friction, Inclines</vt:lpstr>
      <vt:lpstr>4-8 Problems Involving Friction, Inclines</vt:lpstr>
      <vt:lpstr>Summary of Chapter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saki</cp:lastModifiedBy>
  <cp:revision>67</cp:revision>
  <dcterms:created xsi:type="dcterms:W3CDTF">2013-06-27T17:53:05Z</dcterms:created>
  <dcterms:modified xsi:type="dcterms:W3CDTF">2016-11-07T15:29:21Z</dcterms:modified>
</cp:coreProperties>
</file>