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58" r:id="rId4"/>
    <p:sldId id="266" r:id="rId5"/>
    <p:sldId id="259" r:id="rId6"/>
    <p:sldId id="261" r:id="rId7"/>
    <p:sldId id="260" r:id="rId8"/>
    <p:sldId id="262" r:id="rId9"/>
    <p:sldId id="263" r:id="rId10"/>
    <p:sldId id="264" r:id="rId11"/>
    <p:sldId id="289" r:id="rId12"/>
    <p:sldId id="282" r:id="rId13"/>
    <p:sldId id="283" r:id="rId14"/>
    <p:sldId id="284" r:id="rId15"/>
    <p:sldId id="285" r:id="rId16"/>
    <p:sldId id="287" r:id="rId17"/>
    <p:sldId id="288" r:id="rId18"/>
    <p:sldId id="28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93A1-A8A9-4A2C-A83B-101CD08FF6B5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6AFD9-3FA9-47F3-B1EC-05462F43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AFD9-3FA9-47F3-B1EC-05462F439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AFD9-3FA9-47F3-B1EC-05462F4395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D67A-BF00-4C79-B7DB-A6EF97DCB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4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0914-4F8C-4A17-96C6-2F7A59611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9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10B8-EB4F-458A-A456-B6A722DC4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3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F977-8D2A-4CC6-9CB0-1BA97EF85C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4DC6-91DF-40D2-BBC8-18615C88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360.gov/obj/video/0404b1b8-70ba-486d-90b4-93fcefc89377/science-nfl-football-kinematic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gi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gi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 LAB due Monday</a:t>
            </a:r>
          </a:p>
          <a:p>
            <a:r>
              <a:rPr lang="en-US" dirty="0" smtClean="0"/>
              <a:t>Open Ended Experiment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238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5915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34491"/>
            <a:ext cx="2562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105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477491"/>
            <a:ext cx="26125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50327"/>
            <a:ext cx="573809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4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science360.gov/obj/video/0404b1b8-70ba-486d-90b4-93fcefc89377/science-nfl-football-kinematics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685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How Graphs Show Velocity and Speed</a:t>
            </a:r>
          </a:p>
        </p:txBody>
      </p:sp>
      <p:graphicFrame>
        <p:nvGraphicFramePr>
          <p:cNvPr id="9219" name="Object 10"/>
          <p:cNvGraphicFramePr>
            <a:graphicFrameLocks noChangeAspect="1"/>
          </p:cNvGraphicFramePr>
          <p:nvPr/>
        </p:nvGraphicFramePr>
        <p:xfrm>
          <a:off x="381000" y="1143000"/>
          <a:ext cx="3733800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Chart" r:id="rId3" imgW="3276700" imgH="2809991" progId="Excel.Chart.8">
                  <p:embed/>
                </p:oleObj>
              </mc:Choice>
              <mc:Fallback>
                <p:oleObj name="Chart" r:id="rId3" imgW="3276700" imgH="28099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733800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0861" dir="19080767" algn="ctr" rotWithShape="0">
                                <a:srgbClr val="99660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4724400" y="1219200"/>
            <a:ext cx="4081463" cy="94615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>
            <a:spAutoFit/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Calibri" pitchFamily="34" charset="0"/>
              </a:rPr>
              <a:t>What is happening in this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Calibri" pitchFamily="34" charset="0"/>
              </a:rPr>
              <a:t>graph?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4648200" y="25908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330950" y="2514600"/>
            <a:ext cx="1827213" cy="95408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Calibri" pitchFamily="34" charset="0"/>
              </a:rPr>
              <a:t>Motionless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Calibri" pitchFamily="34" charset="0"/>
              </a:rPr>
              <a:t>Object</a:t>
            </a:r>
          </a:p>
        </p:txBody>
      </p:sp>
      <p:pic>
        <p:nvPicPr>
          <p:cNvPr id="20488" name="Picture 8" descr="http://www.thebahamasweekly.com/uploads/4/car-stop-sign-mang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581400"/>
            <a:ext cx="49149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590800" y="2870200"/>
            <a:ext cx="1330325" cy="101600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itchFamily="34" charset="0"/>
              </a:rPr>
              <a:t>CONSTANT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itchFamily="34" charset="0"/>
              </a:rPr>
              <a:t>ZERO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itchFamily="34" charset="0"/>
              </a:rPr>
              <a:t>SLOPE</a:t>
            </a:r>
          </a:p>
        </p:txBody>
      </p:sp>
    </p:spTree>
    <p:extLst>
      <p:ext uri="{BB962C8B-B14F-4D97-AF65-F5344CB8AC3E}">
        <p14:creationId xmlns:p14="http://schemas.microsoft.com/office/powerpoint/2010/main" val="22823125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 autoUpdateAnimBg="0"/>
      <p:bldP spid="15375" grpId="0" animBg="1" autoUpdateAnimBg="0"/>
      <p:bldP spid="1537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685800"/>
          </a:xfr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How Graphs Show Velocity and Speed</a:t>
            </a:r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4724400" y="1219200"/>
            <a:ext cx="4081463" cy="94615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>
            <a:spAutoFit/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Calibri" pitchFamily="34" charset="0"/>
              </a:rPr>
              <a:t>What is happening in this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Calibri" pitchFamily="34" charset="0"/>
              </a:rPr>
              <a:t>graph?</a:t>
            </a:r>
          </a:p>
        </p:txBody>
      </p:sp>
      <p:graphicFrame>
        <p:nvGraphicFramePr>
          <p:cNvPr id="10244" name="Object 16"/>
          <p:cNvGraphicFramePr>
            <a:graphicFrameLocks noChangeAspect="1"/>
          </p:cNvGraphicFramePr>
          <p:nvPr/>
        </p:nvGraphicFramePr>
        <p:xfrm>
          <a:off x="762000" y="1204913"/>
          <a:ext cx="3657600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hart" r:id="rId3" imgW="3286262" imgH="2819533" progId="Excel.Chart.8">
                  <p:embed/>
                </p:oleObj>
              </mc:Choice>
              <mc:Fallback>
                <p:oleObj name="Chart" r:id="rId3" imgW="3286262" imgH="281953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04913"/>
                        <a:ext cx="3657600" cy="313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88799" dir="18736421" algn="ctr" rotWithShape="0">
                                <a:srgbClr val="FF66CC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819400" y="2921000"/>
            <a:ext cx="1330325" cy="101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itchFamily="34" charset="0"/>
              </a:rPr>
              <a:t>CONSTANT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itchFamily="34" charset="0"/>
              </a:rPr>
              <a:t>POSITIVE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itchFamily="34" charset="0"/>
              </a:rPr>
              <a:t>SLOPE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4648200" y="25908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172200" y="2362200"/>
            <a:ext cx="2582863" cy="1384300"/>
          </a:xfrm>
          <a:prstGeom prst="rect">
            <a:avLst/>
          </a:prstGeom>
          <a:solidFill>
            <a:schemeClr val="bg1"/>
          </a:solidFill>
          <a:ln w="57150">
            <a:solidFill>
              <a:srgbClr val="66FF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Calibri" pitchFamily="34" charset="0"/>
              </a:rPr>
              <a:t>Moving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Calibri" pitchFamily="34" charset="0"/>
              </a:rPr>
              <a:t>CONSTANT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Calibri" pitchFamily="34" charset="0"/>
              </a:rPr>
              <a:t>positive velocity</a:t>
            </a:r>
          </a:p>
        </p:txBody>
      </p:sp>
      <p:pic>
        <p:nvPicPr>
          <p:cNvPr id="20490" name="Picture 10" descr="http://www.fierydarts.com/images/Car_animation_02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3810000"/>
            <a:ext cx="37338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265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 animBg="1" autoUpdateAnimBg="0"/>
      <p:bldP spid="15378" grpId="0" animBg="1" autoUpdateAnimBg="0"/>
      <p:bldP spid="1537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685800"/>
          </a:xfr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How Graphs Show Velocity and Speed</a:t>
            </a: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4724400" y="1219200"/>
            <a:ext cx="4081463" cy="94615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>
            <a:spAutoFit/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Calibri" pitchFamily="34" charset="0"/>
              </a:rPr>
              <a:t>What is happening in this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Calibri" pitchFamily="34" charset="0"/>
              </a:rPr>
              <a:t>graph?</a:t>
            </a:r>
          </a:p>
        </p:txBody>
      </p:sp>
      <p:graphicFrame>
        <p:nvGraphicFramePr>
          <p:cNvPr id="11268" name="Object 20"/>
          <p:cNvGraphicFramePr>
            <a:graphicFrameLocks noChangeAspect="1"/>
          </p:cNvGraphicFramePr>
          <p:nvPr/>
        </p:nvGraphicFramePr>
        <p:xfrm>
          <a:off x="685800" y="1219200"/>
          <a:ext cx="3733800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hart" r:id="rId3" imgW="3286262" imgH="2819533" progId="Excel.Chart.8">
                  <p:embed/>
                </p:oleObj>
              </mc:Choice>
              <mc:Fallback>
                <p:oleObj name="Chart" r:id="rId3" imgW="3286262" imgH="281953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3733800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895600" y="3276600"/>
            <a:ext cx="1495425" cy="70802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itchFamily="34" charset="0"/>
              </a:rPr>
              <a:t>INCREASING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itchFamily="34" charset="0"/>
              </a:rPr>
              <a:t>SLOPE</a:t>
            </a: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4648200" y="25908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324600" y="2362200"/>
            <a:ext cx="2073275" cy="1384300"/>
          </a:xfrm>
          <a:prstGeom prst="rect">
            <a:avLst/>
          </a:prstGeom>
          <a:solidFill>
            <a:schemeClr val="bg1"/>
          </a:solidFill>
          <a:ln w="57150">
            <a:solidFill>
              <a:srgbClr val="9999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Calibri" pitchFamily="34" charset="0"/>
              </a:rPr>
              <a:t>Moving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Calibri" pitchFamily="34" charset="0"/>
              </a:rPr>
              <a:t>INCREASING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Calibri" pitchFamily="34" charset="0"/>
              </a:rPr>
              <a:t>velocity</a:t>
            </a:r>
          </a:p>
        </p:txBody>
      </p:sp>
      <p:pic>
        <p:nvPicPr>
          <p:cNvPr id="20492" name="Picture 12" descr="http://www.binderblues.com/vette/burnou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28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animBg="1"/>
      <p:bldP spid="15382" grpId="0" animBg="1"/>
      <p:bldP spid="153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400800" y="4800600"/>
            <a:ext cx="2212975" cy="830263"/>
          </a:xfrm>
          <a:prstGeom prst="rect">
            <a:avLst/>
          </a:prstGeom>
          <a:solidFill>
            <a:srgbClr val="9933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FFFF00"/>
                </a:solidFill>
                <a:latin typeface="Calibri" pitchFamily="34" charset="0"/>
              </a:rPr>
              <a:t>Find displacement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Calibri" pitchFamily="34" charset="0"/>
              </a:rPr>
              <a:t>Using v-t Graphs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28600" y="1225550"/>
          <a:ext cx="5038725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Worksheet" r:id="rId3" imgW="3667179" imgH="3048000" progId="Excel.Sheet.8">
                  <p:embed/>
                </p:oleObj>
              </mc:Choice>
              <mc:Fallback>
                <p:oleObj name="Worksheet" r:id="rId3" imgW="3667179" imgH="3048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25550"/>
                        <a:ext cx="5038725" cy="364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66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400800" y="3657600"/>
            <a:ext cx="2212975" cy="8302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FFFF00"/>
                </a:solidFill>
                <a:latin typeface="Calibri" pitchFamily="34" charset="0"/>
              </a:rPr>
              <a:t>Find distance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FFFF00"/>
                </a:solidFill>
                <a:latin typeface="Calibri" pitchFamily="34" charset="0"/>
              </a:rPr>
              <a:t>traveled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19800" y="1371600"/>
            <a:ext cx="2868613" cy="83026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What can we DO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with a v-t graph?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400800" y="2514600"/>
            <a:ext cx="2212975" cy="830263"/>
          </a:xfrm>
          <a:prstGeom prst="rect">
            <a:avLst/>
          </a:prstGeom>
          <a:solidFill>
            <a:srgbClr val="FF66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>
            <a:spAutoFit/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FFFF00"/>
                </a:solidFill>
                <a:latin typeface="Calibri" pitchFamily="34" charset="0"/>
              </a:rPr>
              <a:t>Find average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FFFF00"/>
                </a:solidFill>
                <a:latin typeface="Calibri" pitchFamily="34" charset="0"/>
              </a:rPr>
              <a:t>velocity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03263" y="5257800"/>
            <a:ext cx="4954587" cy="831850"/>
          </a:xfrm>
          <a:prstGeom prst="rect">
            <a:avLst/>
          </a:prstGeom>
          <a:solidFill>
            <a:schemeClr val="tx1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How do you use the v-t graph to find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FFFF00"/>
                </a:solidFill>
                <a:latin typeface="Calibri" pitchFamily="34" charset="0"/>
              </a:rPr>
              <a:t>AVERAGE VELOCITY</a:t>
            </a: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5800" y="5257800"/>
            <a:ext cx="4953000" cy="83185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How do you use the v-t graph to find </a:t>
            </a:r>
            <a:r>
              <a:rPr lang="en-US" altLang="en-US" sz="2400" b="1" i="1" u="sng">
                <a:solidFill>
                  <a:srgbClr val="FF9900"/>
                </a:solidFill>
                <a:latin typeface="Calibri" pitchFamily="34" charset="0"/>
              </a:rPr>
              <a:t>DISTANCE TRAVELED</a:t>
            </a:r>
            <a:r>
              <a:rPr lang="en-US" altLang="en-US" sz="2400" b="1">
                <a:solidFill>
                  <a:srgbClr val="FF99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85800" y="5257800"/>
            <a:ext cx="4953000" cy="831850"/>
          </a:xfrm>
          <a:prstGeom prst="rect">
            <a:avLst/>
          </a:prstGeom>
          <a:solidFill>
            <a:schemeClr val="tx1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How do you use the v-t graph to find </a:t>
            </a:r>
            <a:r>
              <a:rPr lang="en-US" altLang="en-US" sz="2400" b="1" i="1" u="sng">
                <a:solidFill>
                  <a:srgbClr val="00CC00"/>
                </a:solidFill>
                <a:latin typeface="Calibri" pitchFamily="34" charset="0"/>
              </a:rPr>
              <a:t>DISPLACEMENT</a:t>
            </a:r>
            <a:r>
              <a:rPr lang="en-US" altLang="en-US" sz="2400" b="1">
                <a:solidFill>
                  <a:srgbClr val="00CC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38200" y="5105400"/>
            <a:ext cx="4572000" cy="156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Area under the graph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Area on TOP and BOTTOM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both considered POSITIVE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38200" y="5105400"/>
            <a:ext cx="4724400" cy="15621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Area under the graph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Area on TOP = POSITIVE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itchFamily="34" charset="0"/>
              </a:rPr>
              <a:t>Area on BOTTOM = NEGATIVE</a:t>
            </a:r>
          </a:p>
        </p:txBody>
      </p:sp>
    </p:spTree>
    <p:extLst>
      <p:ext uri="{BB962C8B-B14F-4D97-AF65-F5344CB8AC3E}">
        <p14:creationId xmlns:p14="http://schemas.microsoft.com/office/powerpoint/2010/main" val="367979185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OleChart spid="19461" grpId="0"/>
      <p:bldP spid="19463" grpId="0" animBg="1"/>
      <p:bldP spid="19462" grpId="0" animBg="1"/>
      <p:bldP spid="19465" grpId="0" animBg="1"/>
      <p:bldP spid="19466" grpId="0" animBg="1"/>
      <p:bldP spid="19466" grpId="1" animBg="1"/>
      <p:bldP spid="19467" grpId="0" animBg="1"/>
      <p:bldP spid="19467" grpId="1" animBg="1"/>
      <p:bldP spid="19468" grpId="0" animBg="1"/>
      <p:bldP spid="19469" grpId="0" animBg="1"/>
      <p:bldP spid="19469" grpId="1" animBg="1"/>
      <p:bldP spid="194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MOTION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52400"/>
            <a:ext cx="1038637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1.  Constant Speed</a:t>
            </a:r>
          </a:p>
          <a:p>
            <a:r>
              <a:rPr lang="en-US" dirty="0" smtClean="0"/>
              <a:t>2.  Constant Acceleration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5" y="3124200"/>
            <a:ext cx="8662863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3 Kinematic equations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There are 3 major kinematic equations than can be used to describe the motion in </a:t>
            </a:r>
            <a:r>
              <a:rPr lang="en-US" altLang="en-US" sz="2600" b="1" smtClean="0">
                <a:solidFill>
                  <a:srgbClr val="FF0000"/>
                </a:solidFill>
              </a:rPr>
              <a:t>DETAIL.</a:t>
            </a:r>
            <a:r>
              <a:rPr lang="en-US" altLang="en-US" sz="2600" smtClean="0"/>
              <a:t>  All are used when the acceleration is </a:t>
            </a:r>
            <a:r>
              <a:rPr lang="en-US" altLang="en-US" sz="2600" i="1" smtClean="0">
                <a:solidFill>
                  <a:srgbClr val="FF0000"/>
                </a:solidFill>
              </a:rPr>
              <a:t>CONSTANT.</a:t>
            </a:r>
            <a:r>
              <a:rPr lang="en-US" altLang="en-US" sz="2600" smtClean="0"/>
              <a:t> 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0" y="1676400"/>
          <a:ext cx="4038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1244600" imgH="774700" progId="Equation.3">
                  <p:embed/>
                </p:oleObj>
              </mc:Choice>
              <mc:Fallback>
                <p:oleObj name="Equation" r:id="rId3" imgW="12446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40386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3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Defining the important variables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058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i="1" smtClean="0">
                <a:solidFill>
                  <a:srgbClr val="FF0000"/>
                </a:solidFill>
              </a:rPr>
              <a:t>Kinematics</a:t>
            </a:r>
            <a:r>
              <a:rPr lang="en-US" altLang="en-US" sz="2400" b="1" smtClean="0"/>
              <a:t> is a way of describing the motion of objects without describing the causes. You can describe an object’s motion: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00FF"/>
                </a:solidFill>
              </a:rPr>
              <a:t>In words	Mathematically	Pictorially	Graphically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794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No matter HOW we describe the motion, there are several KEY VARIABLES that we use.</a:t>
            </a:r>
          </a:p>
        </p:txBody>
      </p:sp>
      <p:graphicFrame>
        <p:nvGraphicFramePr>
          <p:cNvPr id="7253" name="Group 85"/>
          <p:cNvGraphicFramePr>
            <a:graphicFrameLocks noGrp="1"/>
          </p:cNvGraphicFramePr>
          <p:nvPr>
            <p:ph sz="half" idx="2"/>
          </p:nvPr>
        </p:nvGraphicFramePr>
        <p:xfrm>
          <a:off x="1752600" y="2971800"/>
          <a:ext cx="6705600" cy="3135312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1879600"/>
              </a:tblGrid>
              <a:tr h="452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Symbol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Units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Acceleration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m/s/s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or 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Displacement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velocity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velocity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 or 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Acceleration due to gravity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m/s/s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229600" cy="26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4114800"/>
            <a:ext cx="5172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4929188" y="1678781"/>
            <a:ext cx="2661047" cy="190024"/>
          </a:xfrm>
          <a:custGeom>
            <a:avLst/>
            <a:gdLst/>
            <a:ahLst/>
            <a:cxnLst/>
            <a:rect l="0" t="0" r="0" b="0"/>
            <a:pathLst>
              <a:path w="2661047" h="190024">
                <a:moveTo>
                  <a:pt x="0" y="8930"/>
                </a:moveTo>
                <a:lnTo>
                  <a:pt x="0" y="8930"/>
                </a:lnTo>
                <a:lnTo>
                  <a:pt x="0" y="368"/>
                </a:lnTo>
                <a:lnTo>
                  <a:pt x="7688" y="32"/>
                </a:lnTo>
                <a:lnTo>
                  <a:pt x="16509" y="7691"/>
                </a:lnTo>
                <a:lnTo>
                  <a:pt x="25429" y="8821"/>
                </a:lnTo>
                <a:lnTo>
                  <a:pt x="48028" y="8929"/>
                </a:lnTo>
                <a:lnTo>
                  <a:pt x="49878" y="9922"/>
                </a:lnTo>
                <a:lnTo>
                  <a:pt x="51111" y="11575"/>
                </a:lnTo>
                <a:lnTo>
                  <a:pt x="51933" y="13670"/>
                </a:lnTo>
                <a:lnTo>
                  <a:pt x="53474" y="15067"/>
                </a:lnTo>
                <a:lnTo>
                  <a:pt x="57831" y="16618"/>
                </a:lnTo>
                <a:lnTo>
                  <a:pt x="87542" y="17850"/>
                </a:lnTo>
                <a:lnTo>
                  <a:pt x="96079" y="23995"/>
                </a:lnTo>
                <a:lnTo>
                  <a:pt x="104425" y="25961"/>
                </a:lnTo>
                <a:lnTo>
                  <a:pt x="148002" y="26783"/>
                </a:lnTo>
                <a:lnTo>
                  <a:pt x="192642" y="26789"/>
                </a:lnTo>
                <a:lnTo>
                  <a:pt x="233897" y="26789"/>
                </a:lnTo>
                <a:lnTo>
                  <a:pt x="275207" y="35351"/>
                </a:lnTo>
                <a:lnTo>
                  <a:pt x="283710" y="32909"/>
                </a:lnTo>
                <a:lnTo>
                  <a:pt x="291788" y="29509"/>
                </a:lnTo>
                <a:lnTo>
                  <a:pt x="333290" y="26860"/>
                </a:lnTo>
                <a:lnTo>
                  <a:pt x="372473" y="26792"/>
                </a:lnTo>
                <a:lnTo>
                  <a:pt x="412643" y="26789"/>
                </a:lnTo>
                <a:lnTo>
                  <a:pt x="454311" y="26789"/>
                </a:lnTo>
                <a:lnTo>
                  <a:pt x="495912" y="26789"/>
                </a:lnTo>
                <a:lnTo>
                  <a:pt x="537197" y="26789"/>
                </a:lnTo>
                <a:lnTo>
                  <a:pt x="578203" y="26789"/>
                </a:lnTo>
                <a:lnTo>
                  <a:pt x="618135" y="26789"/>
                </a:lnTo>
                <a:lnTo>
                  <a:pt x="632355" y="26789"/>
                </a:lnTo>
                <a:lnTo>
                  <a:pt x="645803" y="33735"/>
                </a:lnTo>
                <a:lnTo>
                  <a:pt x="681710" y="73716"/>
                </a:lnTo>
                <a:lnTo>
                  <a:pt x="705798" y="111029"/>
                </a:lnTo>
                <a:lnTo>
                  <a:pt x="731716" y="145514"/>
                </a:lnTo>
                <a:lnTo>
                  <a:pt x="773876" y="179961"/>
                </a:lnTo>
                <a:lnTo>
                  <a:pt x="801237" y="190023"/>
                </a:lnTo>
                <a:lnTo>
                  <a:pt x="809986" y="184229"/>
                </a:lnTo>
                <a:lnTo>
                  <a:pt x="831780" y="141127"/>
                </a:lnTo>
                <a:lnTo>
                  <a:pt x="850805" y="98591"/>
                </a:lnTo>
                <a:lnTo>
                  <a:pt x="870001" y="72097"/>
                </a:lnTo>
                <a:lnTo>
                  <a:pt x="895093" y="52671"/>
                </a:lnTo>
                <a:lnTo>
                  <a:pt x="928214" y="40191"/>
                </a:lnTo>
                <a:lnTo>
                  <a:pt x="968014" y="31201"/>
                </a:lnTo>
                <a:lnTo>
                  <a:pt x="1012229" y="25015"/>
                </a:lnTo>
                <a:lnTo>
                  <a:pt x="1042075" y="19980"/>
                </a:lnTo>
                <a:lnTo>
                  <a:pt x="1082339" y="18488"/>
                </a:lnTo>
                <a:lnTo>
                  <a:pt x="1126166" y="17984"/>
                </a:lnTo>
                <a:lnTo>
                  <a:pt x="1167199" y="17884"/>
                </a:lnTo>
                <a:lnTo>
                  <a:pt x="1210287" y="17864"/>
                </a:lnTo>
                <a:lnTo>
                  <a:pt x="1248926" y="17861"/>
                </a:lnTo>
                <a:lnTo>
                  <a:pt x="1292797" y="13119"/>
                </a:lnTo>
                <a:lnTo>
                  <a:pt x="1330480" y="10171"/>
                </a:lnTo>
                <a:lnTo>
                  <a:pt x="1368324" y="9298"/>
                </a:lnTo>
                <a:lnTo>
                  <a:pt x="1410530" y="9003"/>
                </a:lnTo>
                <a:lnTo>
                  <a:pt x="1432890" y="8962"/>
                </a:lnTo>
                <a:lnTo>
                  <a:pt x="1458701" y="19528"/>
                </a:lnTo>
                <a:lnTo>
                  <a:pt x="1472530" y="27901"/>
                </a:lnTo>
                <a:lnTo>
                  <a:pt x="1484725" y="31499"/>
                </a:lnTo>
                <a:lnTo>
                  <a:pt x="1518094" y="28075"/>
                </a:lnTo>
                <a:lnTo>
                  <a:pt x="1558520" y="21327"/>
                </a:lnTo>
                <a:lnTo>
                  <a:pt x="1599933" y="17895"/>
                </a:lnTo>
                <a:lnTo>
                  <a:pt x="1633921" y="12027"/>
                </a:lnTo>
                <a:lnTo>
                  <a:pt x="1671552" y="9848"/>
                </a:lnTo>
                <a:lnTo>
                  <a:pt x="1706199" y="11757"/>
                </a:lnTo>
                <a:lnTo>
                  <a:pt x="1736673" y="16654"/>
                </a:lnTo>
                <a:lnTo>
                  <a:pt x="1770914" y="11485"/>
                </a:lnTo>
                <a:lnTo>
                  <a:pt x="1795796" y="10065"/>
                </a:lnTo>
                <a:lnTo>
                  <a:pt x="1807393" y="19609"/>
                </a:lnTo>
                <a:lnTo>
                  <a:pt x="1828215" y="56671"/>
                </a:lnTo>
                <a:lnTo>
                  <a:pt x="1837935" y="66554"/>
                </a:lnTo>
                <a:lnTo>
                  <a:pt x="1847391" y="69174"/>
                </a:lnTo>
                <a:lnTo>
                  <a:pt x="1864844" y="63486"/>
                </a:lnTo>
                <a:lnTo>
                  <a:pt x="1903203" y="38040"/>
                </a:lnTo>
                <a:lnTo>
                  <a:pt x="1946826" y="18557"/>
                </a:lnTo>
                <a:lnTo>
                  <a:pt x="1973506" y="11782"/>
                </a:lnTo>
                <a:lnTo>
                  <a:pt x="2008201" y="9775"/>
                </a:lnTo>
                <a:lnTo>
                  <a:pt x="2048246" y="9180"/>
                </a:lnTo>
                <a:lnTo>
                  <a:pt x="2088443" y="4239"/>
                </a:lnTo>
                <a:lnTo>
                  <a:pt x="2128024" y="837"/>
                </a:lnTo>
                <a:lnTo>
                  <a:pt x="2170400" y="248"/>
                </a:lnTo>
                <a:lnTo>
                  <a:pt x="2206107" y="74"/>
                </a:lnTo>
                <a:lnTo>
                  <a:pt x="2236601" y="33"/>
                </a:lnTo>
                <a:lnTo>
                  <a:pt x="2269998" y="15"/>
                </a:lnTo>
                <a:lnTo>
                  <a:pt x="2314331" y="5"/>
                </a:lnTo>
                <a:lnTo>
                  <a:pt x="2348965" y="2"/>
                </a:lnTo>
                <a:lnTo>
                  <a:pt x="2391482" y="0"/>
                </a:lnTo>
                <a:lnTo>
                  <a:pt x="2433670" y="0"/>
                </a:lnTo>
                <a:lnTo>
                  <a:pt x="2469652" y="0"/>
                </a:lnTo>
                <a:lnTo>
                  <a:pt x="2511454" y="6137"/>
                </a:lnTo>
                <a:lnTo>
                  <a:pt x="2540982" y="7689"/>
                </a:lnTo>
                <a:lnTo>
                  <a:pt x="2571305" y="8378"/>
                </a:lnTo>
                <a:lnTo>
                  <a:pt x="2601317" y="8685"/>
                </a:lnTo>
                <a:lnTo>
                  <a:pt x="2661046" y="89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Kinematic #1</a:t>
            </a:r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295400"/>
          <a:ext cx="60960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790700" imgH="635000" progId="Equation.3">
                  <p:embed/>
                </p:oleObj>
              </mc:Choice>
              <mc:Fallback>
                <p:oleObj name="Equation" r:id="rId3" imgW="17907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6096000" cy="2162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9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Kinematic #1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3588" cy="1754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200" smtClean="0">
                <a:solidFill>
                  <a:srgbClr val="FF0000"/>
                </a:solidFill>
              </a:rPr>
              <a:t>Example:</a:t>
            </a:r>
            <a:r>
              <a:rPr lang="en-US" altLang="en-US" sz="2200" smtClean="0"/>
              <a:t> </a:t>
            </a:r>
            <a:r>
              <a:rPr lang="en-US" altLang="en-US" sz="2200" b="1" smtClean="0"/>
              <a:t>A boat moves slowly out of a marina (so as to not leave a wake) with a speed of 1.50 m/s. As soon as it passes the breakwater, leaving the marina, it throttles up and accelerates at 2.40 m/s/s</a:t>
            </a:r>
            <a:r>
              <a:rPr lang="en-US" altLang="en-US" sz="2200" smtClean="0"/>
              <a:t>.</a:t>
            </a: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>
            <p:ph sz="quarter" idx="2"/>
          </p:nvPr>
        </p:nvGraphicFramePr>
        <p:xfrm>
          <a:off x="609600" y="3276600"/>
          <a:ext cx="4037013" cy="2330450"/>
        </p:xfrm>
        <a:graphic>
          <a:graphicData uri="http://schemas.openxmlformats.org/drawingml/2006/table">
            <a:tbl>
              <a:tblPr/>
              <a:tblGrid>
                <a:gridCol w="2019300"/>
                <a:gridCol w="2017713"/>
              </a:tblGrid>
              <a:tr h="701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What do I know?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What do I want?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1.50 m/s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= ?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= 2.40 m/s/s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= 5 s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33400" y="2590800"/>
            <a:ext cx="755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a) How fast is the boat moving after accelerating for 5 seconds?</a:t>
            </a:r>
          </a:p>
        </p:txBody>
      </p:sp>
      <p:graphicFrame>
        <p:nvGraphicFramePr>
          <p:cNvPr id="14358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76800" y="3387725"/>
          <a:ext cx="358140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308100" imgH="647700" progId="Equation.3">
                  <p:embed/>
                </p:oleObj>
              </mc:Choice>
              <mc:Fallback>
                <p:oleObj name="Equation" r:id="rId3" imgW="1308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87725"/>
                        <a:ext cx="3581400" cy="1773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5699125" y="47609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13.5 m/s</a:t>
            </a:r>
          </a:p>
        </p:txBody>
      </p:sp>
    </p:spTree>
    <p:extLst>
      <p:ext uri="{BB962C8B-B14F-4D97-AF65-F5344CB8AC3E}">
        <p14:creationId xmlns:p14="http://schemas.microsoft.com/office/powerpoint/2010/main" val="39347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Kinematic #2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362200" y="1195388"/>
          <a:ext cx="3886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1282700" imgH="304800" progId="Equation.3">
                  <p:embed/>
                </p:oleObj>
              </mc:Choice>
              <mc:Fallback>
                <p:oleObj name="Equation" r:id="rId3" imgW="1282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95388"/>
                        <a:ext cx="3886200" cy="923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786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b) How </a:t>
            </a:r>
            <a:r>
              <a:rPr lang="en-US" altLang="en-US" sz="2000" b="1" u="sng"/>
              <a:t>far</a:t>
            </a:r>
            <a:r>
              <a:rPr lang="en-US" altLang="en-US" sz="2000" b="1"/>
              <a:t> did the boat travel during that time?</a:t>
            </a:r>
          </a:p>
        </p:txBody>
      </p:sp>
      <p:graphicFrame>
        <p:nvGraphicFramePr>
          <p:cNvPr id="1536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3194050"/>
          <a:ext cx="5103813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1892300" imgH="838200" progId="Equation.3">
                  <p:embed/>
                </p:oleObj>
              </mc:Choice>
              <mc:Fallback>
                <p:oleObj name="Equation" r:id="rId5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94050"/>
                        <a:ext cx="5103813" cy="2260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67000" y="49530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37.5 m</a:t>
            </a:r>
          </a:p>
        </p:txBody>
      </p:sp>
    </p:spTree>
    <p:extLst>
      <p:ext uri="{BB962C8B-B14F-4D97-AF65-F5344CB8AC3E}">
        <p14:creationId xmlns:p14="http://schemas.microsoft.com/office/powerpoint/2010/main" val="654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Does all this make sense?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89113" y="3646488"/>
          <a:ext cx="13731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646488"/>
                        <a:ext cx="1373187" cy="4365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48400" y="3124200"/>
          <a:ext cx="25908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1320227" imgH="634725" progId="Equation.3">
                  <p:embed/>
                </p:oleObj>
              </mc:Choice>
              <mc:Fallback>
                <p:oleObj name="Equation" r:id="rId5" imgW="1320227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24200"/>
                        <a:ext cx="2590800" cy="12461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8769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4495800"/>
            <a:ext cx="68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</a:rPr>
              <a:t>1.5 m/s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09600" y="4724400"/>
            <a:ext cx="533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685800" y="1828800"/>
            <a:ext cx="5257800" cy="2819400"/>
          </a:xfrm>
          <a:custGeom>
            <a:avLst/>
            <a:gdLst>
              <a:gd name="T0" fmla="*/ 0 w 3312"/>
              <a:gd name="T1" fmla="*/ 2819400 h 1776"/>
              <a:gd name="T2" fmla="*/ 5257800 w 3312"/>
              <a:gd name="T3" fmla="*/ 2819400 h 1776"/>
              <a:gd name="T4" fmla="*/ 5257800 w 3312"/>
              <a:gd name="T5" fmla="*/ 0 h 1776"/>
              <a:gd name="T6" fmla="*/ 0 w 3312"/>
              <a:gd name="T7" fmla="*/ 2819400 h 17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12" h="1776">
                <a:moveTo>
                  <a:pt x="0" y="1776"/>
                </a:moveTo>
                <a:lnTo>
                  <a:pt x="3312" y="1776"/>
                </a:lnTo>
                <a:lnTo>
                  <a:pt x="3312" y="0"/>
                </a:lnTo>
                <a:lnTo>
                  <a:pt x="0" y="17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93725" y="1763713"/>
            <a:ext cx="884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</a:rPr>
              <a:t>13.5 m/s</a:t>
            </a:r>
          </a:p>
        </p:txBody>
      </p:sp>
      <p:graphicFrame>
        <p:nvGraphicFramePr>
          <p:cNvPr id="16394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48400" y="1968500"/>
          <a:ext cx="25749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8" imgW="1371600" imgH="431800" progId="Equation.3">
                  <p:embed/>
                </p:oleObj>
              </mc:Choice>
              <mc:Fallback>
                <p:oleObj name="Equation" r:id="rId8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68500"/>
                        <a:ext cx="2574925" cy="8112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" y="5562600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Total displacement = 7.50 + 30 = 37.5 m = Total AREA under the line.</a:t>
            </a:r>
          </a:p>
        </p:txBody>
      </p:sp>
    </p:spTree>
    <p:extLst>
      <p:ext uri="{BB962C8B-B14F-4D97-AF65-F5344CB8AC3E}">
        <p14:creationId xmlns:p14="http://schemas.microsoft.com/office/powerpoint/2010/main" val="23001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 animBg="1"/>
      <p:bldP spid="16392" grpId="0" animBg="1"/>
      <p:bldP spid="163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Interesting to Note</a:t>
            </a:r>
          </a:p>
        </p:txBody>
      </p:sp>
      <p:graphicFrame>
        <p:nvGraphicFramePr>
          <p:cNvPr id="1024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524000"/>
          <a:ext cx="33782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308100" imgH="1143000" progId="Equation.3">
                  <p:embed/>
                </p:oleObj>
              </mc:Choice>
              <mc:Fallback>
                <p:oleObj name="Equation" r:id="rId3" imgW="13081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24000"/>
                        <a:ext cx="3378200" cy="2952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AutoShape 6"/>
          <p:cNvSpPr>
            <a:spLocks/>
          </p:cNvSpPr>
          <p:nvPr/>
        </p:nvSpPr>
        <p:spPr bwMode="auto">
          <a:xfrm rot="5400000">
            <a:off x="4457700" y="18669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1828800" y="2362200"/>
            <a:ext cx="20574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38200" y="3200400"/>
            <a:ext cx="1219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 = HB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019800" y="2057400"/>
            <a:ext cx="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867400" y="3505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 rot="5400000">
            <a:off x="5600700" y="4152900"/>
            <a:ext cx="381000" cy="914400"/>
          </a:xfrm>
          <a:prstGeom prst="rightBrace">
            <a:avLst>
              <a:gd name="adj1" fmla="val 20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400800" y="4495800"/>
            <a:ext cx="3810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5400000">
            <a:off x="6629400" y="4114800"/>
            <a:ext cx="1524000" cy="1828800"/>
          </a:xfrm>
          <a:prstGeom prst="rtTriangl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086600" y="5257800"/>
            <a:ext cx="110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A=1/2HB</a:t>
            </a: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669925" y="4913313"/>
            <a:ext cx="3978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Most of the time, x</a:t>
            </a:r>
            <a:r>
              <a:rPr lang="en-US" altLang="en-US" baseline="-25000"/>
              <a:t>o</a:t>
            </a:r>
            <a:r>
              <a:rPr lang="en-US" altLang="en-US"/>
              <a:t>=0, but if it is not don’t forget to ADD in the initial position of the object. </a:t>
            </a:r>
          </a:p>
        </p:txBody>
      </p:sp>
    </p:spTree>
    <p:extLst>
      <p:ext uri="{BB962C8B-B14F-4D97-AF65-F5344CB8AC3E}">
        <p14:creationId xmlns:p14="http://schemas.microsoft.com/office/powerpoint/2010/main" val="3764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6" grpId="0" animBg="1"/>
      <p:bldP spid="12298" grpId="0" animBg="1"/>
      <p:bldP spid="12299" grpId="0" animBg="1"/>
      <p:bldP spid="12300" grpId="0" animBg="1"/>
      <p:bldP spid="12302" grpId="0" animBg="1"/>
      <p:bldP spid="12303" grpId="0" animBg="1"/>
      <p:bldP spid="123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Kinematic #3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667000" y="990600"/>
          <a:ext cx="34290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1218671" imgH="241195" progId="Equation.3">
                  <p:embed/>
                </p:oleObj>
              </mc:Choice>
              <mc:Fallback>
                <p:oleObj name="Equation" r:id="rId3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3429000" cy="679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Group 4"/>
          <p:cNvGraphicFramePr>
            <a:graphicFrameLocks noGrp="1"/>
          </p:cNvGraphicFramePr>
          <p:nvPr>
            <p:ph sz="quarter" idx="2"/>
          </p:nvPr>
        </p:nvGraphicFramePr>
        <p:xfrm>
          <a:off x="762000" y="3352800"/>
          <a:ext cx="4037013" cy="2246314"/>
        </p:xfrm>
        <a:graphic>
          <a:graphicData uri="http://schemas.openxmlformats.org/drawingml/2006/table">
            <a:tbl>
              <a:tblPr/>
              <a:tblGrid>
                <a:gridCol w="2019300"/>
                <a:gridCol w="2017713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know?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want?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12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=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= -3.5 m/s/s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= 0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81000" y="1828800"/>
            <a:ext cx="8337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Example:</a:t>
            </a:r>
            <a:r>
              <a:rPr lang="en-US" altLang="en-US"/>
              <a:t> </a:t>
            </a:r>
            <a:r>
              <a:rPr lang="en-US" altLang="en-US" b="1"/>
              <a:t>You are driving through town at 12 m/s when suddenly a ball rolls</a:t>
            </a:r>
          </a:p>
          <a:p>
            <a:r>
              <a:rPr lang="en-US" altLang="en-US" b="1"/>
              <a:t>out in front of your car. You apply the brakes and begin decelerating at </a:t>
            </a:r>
          </a:p>
          <a:p>
            <a:r>
              <a:rPr lang="en-US" altLang="en-US" b="1"/>
              <a:t>3.5 m/s/s.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066800" y="2743200"/>
            <a:ext cx="636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How far do you travel before coming to a complete stop?</a:t>
            </a:r>
          </a:p>
        </p:txBody>
      </p:sp>
      <p:graphicFrame>
        <p:nvGraphicFramePr>
          <p:cNvPr id="11287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0" y="3597275"/>
          <a:ext cx="27432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1459866" imgH="939392" progId="Equation.3">
                  <p:embed/>
                </p:oleObj>
              </mc:Choice>
              <mc:Fallback>
                <p:oleObj name="Equation" r:id="rId5" imgW="1459866" imgH="9393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97275"/>
                        <a:ext cx="2743200" cy="1765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867400" y="50292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20.57 m</a:t>
            </a:r>
          </a:p>
        </p:txBody>
      </p:sp>
    </p:spTree>
    <p:extLst>
      <p:ext uri="{BB962C8B-B14F-4D97-AF65-F5344CB8AC3E}">
        <p14:creationId xmlns:p14="http://schemas.microsoft.com/office/powerpoint/2010/main" val="9856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Common Problems Students Have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7926388" cy="763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b="1" smtClean="0"/>
              <a:t>I don’t know which equation to choose!!!</a:t>
            </a:r>
          </a:p>
        </p:txBody>
      </p:sp>
      <p:graphicFrame>
        <p:nvGraphicFramePr>
          <p:cNvPr id="19460" name="Group 4"/>
          <p:cNvGraphicFramePr>
            <a:graphicFrameLocks noGrp="1"/>
          </p:cNvGraphicFramePr>
          <p:nvPr>
            <p:ph sz="quarter" idx="2"/>
          </p:nvPr>
        </p:nvGraphicFramePr>
        <p:xfrm>
          <a:off x="1371600" y="1828800"/>
          <a:ext cx="6324600" cy="4262438"/>
        </p:xfrm>
        <a:graphic>
          <a:graphicData uri="http://schemas.openxmlformats.org/drawingml/2006/table">
            <a:tbl>
              <a:tblPr/>
              <a:tblGrid>
                <a:gridCol w="3162300"/>
                <a:gridCol w="3162300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Equation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Missing 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77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5000" y="3276600"/>
          <a:ext cx="1970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660400" imgH="228600" progId="Equation.3">
                  <p:embed/>
                </p:oleObj>
              </mc:Choice>
              <mc:Fallback>
                <p:oleObj name="Equation" r:id="rId3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970088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1524000" y="4191000"/>
          <a:ext cx="28241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1282700" imgH="304800" progId="Equation.3">
                  <p:embed/>
                </p:oleObj>
              </mc:Choice>
              <mc:Fallback>
                <p:oleObj name="Equation" r:id="rId5" imgW="1282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2824163" cy="671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1447800" y="5257800"/>
          <a:ext cx="29924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1218671" imgH="241195" progId="Equation.3">
                  <p:embed/>
                </p:oleObj>
              </mc:Choice>
              <mc:Fallback>
                <p:oleObj name="Equation" r:id="rId7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2992438" cy="5921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0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Kinematics for the VERTICAL Direction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07388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All 3 kinematics can be used to analyze </a:t>
            </a:r>
            <a:r>
              <a:rPr lang="en-US" altLang="en-US" sz="2600" b="1" i="1" smtClean="0">
                <a:solidFill>
                  <a:srgbClr val="FF0000"/>
                </a:solidFill>
              </a:rPr>
              <a:t>one dimensional motion</a:t>
            </a:r>
            <a:r>
              <a:rPr lang="en-US" altLang="en-US" sz="2600" smtClean="0"/>
              <a:t> in either the X direction OR the y direction.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2898775"/>
          <a:ext cx="8080375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2781300" imgH="812800" progId="Equation.3">
                  <p:embed/>
                </p:oleObj>
              </mc:Choice>
              <mc:Fallback>
                <p:oleObj name="Equation" r:id="rId3" imgW="27813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8775"/>
                        <a:ext cx="8080375" cy="2360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7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 smtClean="0"/>
              <a:t>“g” or a</a:t>
            </a:r>
            <a:r>
              <a:rPr lang="en-US" altLang="en-US" sz="3800" baseline="-25000" smtClean="0"/>
              <a:t>g</a:t>
            </a:r>
            <a:r>
              <a:rPr lang="en-US" altLang="en-US" sz="3800" smtClean="0"/>
              <a:t> – The Acceleration due to gravity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smtClean="0"/>
              <a:t>The acceleration due to gravity is a special constant that exists in a VACUUM, meaning without air resistance. If an object is in FREE FALL, gravity will </a:t>
            </a:r>
            <a:r>
              <a:rPr lang="en-US" altLang="en-US" sz="2200" b="1" smtClean="0">
                <a:solidFill>
                  <a:srgbClr val="FF0000"/>
                </a:solidFill>
              </a:rPr>
              <a:t>CHANGE</a:t>
            </a:r>
            <a:r>
              <a:rPr lang="en-US" altLang="en-US" sz="2200" smtClean="0"/>
              <a:t> an objects velocity by 9.8 m/s every second.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468688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4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2286000"/>
          <a:ext cx="4038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1218671" imgH="253890" progId="Equation.3">
                  <p:embed/>
                </p:oleObj>
              </mc:Choice>
              <mc:Fallback>
                <p:oleObj name="Equation" r:id="rId4" imgW="121867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86000"/>
                        <a:ext cx="40386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556125" y="3541713"/>
            <a:ext cx="42830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The acceleration due to gravity: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FF0000"/>
                </a:solidFill>
              </a:rPr>
              <a:t>ALWAYS ACTS DOWNWARD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FF0000"/>
                </a:solidFill>
              </a:rPr>
              <a:t>IS ALWAYS CONSTANT</a:t>
            </a:r>
            <a:r>
              <a:rPr lang="en-US" altLang="en-US"/>
              <a:t> near the surface of Earth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9788" cy="1296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b="1" smtClean="0"/>
              <a:t>A stone is dropped at rest from the top of a cliff. It is observed to hit the ground 5.78 s later. How high is the cliff?</a:t>
            </a:r>
            <a:endParaRPr lang="en-US" altLang="en-US" sz="2600" smtClean="0"/>
          </a:p>
        </p:txBody>
      </p:sp>
      <p:graphicFrame>
        <p:nvGraphicFramePr>
          <p:cNvPr id="21533" name="Group 29"/>
          <p:cNvGraphicFramePr>
            <a:graphicFrameLocks noGrp="1"/>
          </p:cNvGraphicFramePr>
          <p:nvPr>
            <p:ph sz="quarter" idx="2"/>
          </p:nvPr>
        </p:nvGraphicFramePr>
        <p:xfrm>
          <a:off x="533400" y="2286000"/>
          <a:ext cx="4038600" cy="2652714"/>
        </p:xfrm>
        <a:graphic>
          <a:graphicData uri="http://schemas.openxmlformats.org/drawingml/2006/table">
            <a:tbl>
              <a:tblPr/>
              <a:tblGrid>
                <a:gridCol w="2020888"/>
                <a:gridCol w="2017712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know?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want?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oy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0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=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 = -9.8 m/s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= 5.78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4" name="Text Box 21"/>
          <p:cNvSpPr txBox="1">
            <a:spLocks noChangeArrowheads="1"/>
          </p:cNvSpPr>
          <p:nvPr/>
        </p:nvSpPr>
        <p:spPr bwMode="auto">
          <a:xfrm>
            <a:off x="4876800" y="2286000"/>
            <a:ext cx="372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Which variable is NOT given and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NOT asked for?</a:t>
            </a:r>
          </a:p>
        </p:txBody>
      </p:sp>
      <p:sp>
        <p:nvSpPr>
          <p:cNvPr id="15385" name="Text Box 22"/>
          <p:cNvSpPr txBox="1">
            <a:spLocks noChangeArrowheads="1"/>
          </p:cNvSpPr>
          <p:nvPr/>
        </p:nvSpPr>
        <p:spPr bwMode="auto">
          <a:xfrm>
            <a:off x="5715000" y="2971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Final Velocity!</a:t>
            </a:r>
          </a:p>
        </p:txBody>
      </p:sp>
      <p:graphicFrame>
        <p:nvGraphicFramePr>
          <p:cNvPr id="21527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505200"/>
          <a:ext cx="26527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1307532" imgH="304668" progId="Equation.3">
                  <p:embed/>
                </p:oleObj>
              </mc:Choice>
              <mc:Fallback>
                <p:oleObj name="Equation" r:id="rId3" imgW="1307532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05200"/>
                        <a:ext cx="2652713" cy="6175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24"/>
          <p:cNvGraphicFramePr>
            <a:graphicFrameLocks noChangeAspect="1"/>
          </p:cNvGraphicFramePr>
          <p:nvPr/>
        </p:nvGraphicFramePr>
        <p:xfrm>
          <a:off x="5181600" y="4267200"/>
          <a:ext cx="28956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1574800" imgH="685800" progId="Equation.3">
                  <p:embed/>
                </p:oleObj>
              </mc:Choice>
              <mc:Fallback>
                <p:oleObj name="Equation" r:id="rId5" imgW="1574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67200"/>
                        <a:ext cx="2895600" cy="12604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715000" y="4724400"/>
            <a:ext cx="132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-163.7 m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H =163.7m</a:t>
            </a:r>
          </a:p>
        </p:txBody>
      </p:sp>
    </p:spTree>
    <p:extLst>
      <p:ext uri="{BB962C8B-B14F-4D97-AF65-F5344CB8AC3E}">
        <p14:creationId xmlns:p14="http://schemas.microsoft.com/office/powerpoint/2010/main" val="38954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8766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32670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600200"/>
            <a:ext cx="4827058" cy="22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28860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20" y="5062537"/>
            <a:ext cx="32670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7388" cy="1373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smtClean="0"/>
              <a:t>A pitcher throws a fastball with a velocity of 43.5 m/s. It is determined that during the windup and delivery the ball covers a displacement of 2.5 meters. This is from the point behind the body when the ball is at rest to the point of release. Calculate the acceleration during his throwing motion. </a:t>
            </a:r>
            <a:endParaRPr lang="en-US" altLang="en-US" sz="2000" smtClean="0"/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ph sz="quarter" idx="2"/>
          </p:nvPr>
        </p:nvGraphicFramePr>
        <p:xfrm>
          <a:off x="609600" y="2590800"/>
          <a:ext cx="4038600" cy="2187576"/>
        </p:xfrm>
        <a:graphic>
          <a:graphicData uri="http://schemas.openxmlformats.org/drawingml/2006/table">
            <a:tbl>
              <a:tblPr/>
              <a:tblGrid>
                <a:gridCol w="2020888"/>
                <a:gridCol w="201771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know?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want?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0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=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= 2.5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= 43.5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876800" y="2514600"/>
            <a:ext cx="372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Which variable is NOT given and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NOT asked for?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858000" y="29718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TIME</a:t>
            </a:r>
          </a:p>
        </p:txBody>
      </p:sp>
      <p:graphicFrame>
        <p:nvGraphicFramePr>
          <p:cNvPr id="24599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3429000"/>
          <a:ext cx="32623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1218671" imgH="241195" progId="Equation.3">
                  <p:embed/>
                </p:oleObj>
              </mc:Choice>
              <mc:Fallback>
                <p:oleObj name="Equation" r:id="rId3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429000"/>
                        <a:ext cx="3262313" cy="6461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24"/>
          <p:cNvGraphicFramePr>
            <a:graphicFrameLocks noChangeAspect="1"/>
          </p:cNvGraphicFramePr>
          <p:nvPr/>
        </p:nvGraphicFramePr>
        <p:xfrm>
          <a:off x="4735513" y="4149725"/>
          <a:ext cx="4017962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1473200" imgH="457200" progId="Equation.3">
                  <p:embed/>
                </p:oleObj>
              </mc:Choice>
              <mc:Fallback>
                <p:oleObj name="Equation" r:id="rId5" imgW="147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4149725"/>
                        <a:ext cx="4017962" cy="1246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5410200" y="4953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378.5 m/s/s</a:t>
            </a:r>
          </a:p>
        </p:txBody>
      </p:sp>
    </p:spTree>
    <p:extLst>
      <p:ext uri="{BB962C8B-B14F-4D97-AF65-F5344CB8AC3E}">
        <p14:creationId xmlns:p14="http://schemas.microsoft.com/office/powerpoint/2010/main" val="26692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383588" cy="1373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200" b="1" smtClean="0"/>
              <a:t>How long does it take a car at rest to cross a 35.0 m intersection after the light turns green, if the acceleration of the car is a constant 2.00 m/s/s?</a:t>
            </a:r>
            <a:endParaRPr lang="en-US" altLang="en-US" sz="2200" smtClean="0"/>
          </a:p>
          <a:p>
            <a:pPr eaLnBrk="1" hangingPunct="1"/>
            <a:endParaRPr lang="en-US" altLang="en-US" sz="2200" smtClean="0"/>
          </a:p>
        </p:txBody>
      </p:sp>
      <p:graphicFrame>
        <p:nvGraphicFramePr>
          <p:cNvPr id="25604" name="Group 4"/>
          <p:cNvGraphicFramePr>
            <a:graphicFrameLocks noGrp="1"/>
          </p:cNvGraphicFramePr>
          <p:nvPr>
            <p:ph sz="quarter" idx="2"/>
          </p:nvPr>
        </p:nvGraphicFramePr>
        <p:xfrm>
          <a:off x="533400" y="2514600"/>
          <a:ext cx="4038600" cy="2101850"/>
        </p:xfrm>
        <a:graphic>
          <a:graphicData uri="http://schemas.openxmlformats.org/drawingml/2006/table">
            <a:tbl>
              <a:tblPr/>
              <a:tblGrid>
                <a:gridCol w="2020888"/>
                <a:gridCol w="2017712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know?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want?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0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=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= 35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= 2.00 m/s/s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953000" y="2514600"/>
            <a:ext cx="372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Which variable is NOT given and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NOT asked for?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858000" y="29718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Final Velocity</a:t>
            </a:r>
          </a:p>
        </p:txBody>
      </p:sp>
      <p:graphicFrame>
        <p:nvGraphicFramePr>
          <p:cNvPr id="25623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4424363"/>
          <a:ext cx="21351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3" imgW="1358310" imgH="533169" progId="Equation.3">
                  <p:embed/>
                </p:oleObj>
              </mc:Choice>
              <mc:Fallback>
                <p:oleObj name="Equation" r:id="rId3" imgW="1358310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24363"/>
                        <a:ext cx="2135188" cy="838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5330825" y="3505200"/>
          <a:ext cx="28257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5" imgW="1282700" imgH="304800" progId="Equation.3">
                  <p:embed/>
                </p:oleObj>
              </mc:Choice>
              <mc:Fallback>
                <p:oleObj name="Equation" r:id="rId5" imgW="1282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3505200"/>
                        <a:ext cx="2825750" cy="671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791200" y="48768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5.92 s</a:t>
            </a:r>
          </a:p>
        </p:txBody>
      </p:sp>
    </p:spTree>
    <p:extLst>
      <p:ext uri="{BB962C8B-B14F-4D97-AF65-F5344CB8AC3E}">
        <p14:creationId xmlns:p14="http://schemas.microsoft.com/office/powerpoint/2010/main" val="669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83588" cy="1220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b="1" smtClean="0"/>
              <a:t>A car accelerates from 12.5 m/s to 25 m/s in 6.0 seconds. What was the acceleration?</a:t>
            </a:r>
            <a:endParaRPr lang="en-US" altLang="en-US" sz="2600" smtClean="0"/>
          </a:p>
        </p:txBody>
      </p:sp>
      <p:graphicFrame>
        <p:nvGraphicFramePr>
          <p:cNvPr id="26628" name="Group 4"/>
          <p:cNvGraphicFramePr>
            <a:graphicFrameLocks noGrp="1"/>
          </p:cNvGraphicFramePr>
          <p:nvPr>
            <p:ph sz="quarter" idx="2"/>
          </p:nvPr>
        </p:nvGraphicFramePr>
        <p:xfrm>
          <a:off x="609600" y="2057400"/>
          <a:ext cx="4038600" cy="2189164"/>
        </p:xfrm>
        <a:graphic>
          <a:graphicData uri="http://schemas.openxmlformats.org/drawingml/2006/table">
            <a:tbl>
              <a:tblPr/>
              <a:tblGrid>
                <a:gridCol w="2020888"/>
                <a:gridCol w="20177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know?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I want?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12.5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=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= 25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= 6s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876800" y="2057400"/>
            <a:ext cx="372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Which variable is NOT given and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NOT asked for? 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096000" y="2743200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DISPLACEMENT</a:t>
            </a:r>
          </a:p>
        </p:txBody>
      </p:sp>
      <p:graphicFrame>
        <p:nvGraphicFramePr>
          <p:cNvPr id="26647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0" y="3276600"/>
          <a:ext cx="23463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660400" imgH="228600" progId="Equation.3">
                  <p:embed/>
                </p:oleObj>
              </mc:Choice>
              <mc:Fallback>
                <p:oleObj name="Equation" r:id="rId3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76600"/>
                        <a:ext cx="2346325" cy="81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5257800" y="4295775"/>
          <a:ext cx="22860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990170" imgH="431613" progId="Equation.3">
                  <p:embed/>
                </p:oleObj>
              </mc:Choice>
              <mc:Fallback>
                <p:oleObj name="Equation" r:id="rId5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95775"/>
                        <a:ext cx="2286000" cy="996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5867400" y="48768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2.08 m/s/s</a:t>
            </a:r>
          </a:p>
        </p:txBody>
      </p:sp>
    </p:spTree>
    <p:extLst>
      <p:ext uri="{BB962C8B-B14F-4D97-AF65-F5344CB8AC3E}">
        <p14:creationId xmlns:p14="http://schemas.microsoft.com/office/powerpoint/2010/main" val="41213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FOCUS: How can we solve relative velocity problems?</a:t>
            </a:r>
          </a:p>
          <a:p>
            <a:endParaRPr lang="en-US" dirty="0"/>
          </a:p>
          <a:p>
            <a:r>
              <a:rPr lang="en-US" dirty="0" smtClean="0"/>
              <a:t>PRELAB REPORTS ARE DUE NOW.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5257800" cy="20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6653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5487"/>
            <a:ext cx="3315528" cy="396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743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4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604"/>
            <a:ext cx="8686800" cy="65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796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7924800" cy="383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2562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115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114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586037"/>
            <a:ext cx="25431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96" y="4220440"/>
            <a:ext cx="1419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21" y="4220440"/>
            <a:ext cx="27717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1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947</Words>
  <Application>Microsoft Office PowerPoint</Application>
  <PresentationFormat>On-screen Show (4:3)</PresentationFormat>
  <Paragraphs>191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Chart</vt:lpstr>
      <vt:lpstr>Worksheet</vt:lpstr>
      <vt:lpstr>Equation</vt:lpstr>
      <vt:lpstr>PowerPoint Presentation</vt:lpstr>
      <vt:lpstr>PowerPoint Presentation</vt:lpstr>
      <vt:lpstr>PowerPoint Presentation</vt:lpstr>
      <vt:lpstr>DAY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How Graphs Show Velocity and Speed</vt:lpstr>
      <vt:lpstr>How Graphs Show Velocity and Speed</vt:lpstr>
      <vt:lpstr>How Graphs Show Velocity and Speed</vt:lpstr>
      <vt:lpstr>Using v-t Graphs</vt:lpstr>
      <vt:lpstr>Describe MOTION</vt:lpstr>
      <vt:lpstr>SOLUTION</vt:lpstr>
      <vt:lpstr>The 3 Kinematic equations </vt:lpstr>
      <vt:lpstr>Defining the important variables</vt:lpstr>
      <vt:lpstr>Kinematic #1</vt:lpstr>
      <vt:lpstr>Kinematic #1</vt:lpstr>
      <vt:lpstr>Kinematic #2</vt:lpstr>
      <vt:lpstr>Does all this make sense?</vt:lpstr>
      <vt:lpstr>Interesting to Note</vt:lpstr>
      <vt:lpstr>Kinematic #3</vt:lpstr>
      <vt:lpstr>Common Problems Students Have</vt:lpstr>
      <vt:lpstr>Kinematics for the VERTICAL Direction</vt:lpstr>
      <vt:lpstr>“g” or ag – The Acceleration due to gravity</vt:lpstr>
      <vt:lpstr>Examples</vt:lpstr>
      <vt:lpstr>Examples</vt:lpstr>
      <vt:lpstr>Examples</vt:lpstr>
      <vt:lpstr>Examples</vt:lpstr>
    </vt:vector>
  </TitlesOfParts>
  <Company>New York City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2017-09-20T13:42:46Z</dcterms:created>
  <dcterms:modified xsi:type="dcterms:W3CDTF">2017-09-25T17:25:35Z</dcterms:modified>
</cp:coreProperties>
</file>